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936" r:id="rId2"/>
    <p:sldId id="937" r:id="rId3"/>
    <p:sldId id="877" r:id="rId4"/>
    <p:sldId id="887" r:id="rId5"/>
    <p:sldId id="677" r:id="rId6"/>
    <p:sldId id="932" r:id="rId7"/>
    <p:sldId id="934" r:id="rId8"/>
    <p:sldId id="917" r:id="rId9"/>
    <p:sldId id="939" r:id="rId10"/>
    <p:sldId id="938" r:id="rId11"/>
    <p:sldId id="941" r:id="rId12"/>
    <p:sldId id="942" r:id="rId13"/>
    <p:sldId id="943" r:id="rId14"/>
    <p:sldId id="859" r:id="rId15"/>
    <p:sldId id="884" r:id="rId16"/>
    <p:sldId id="908" r:id="rId17"/>
    <p:sldId id="909" r:id="rId18"/>
    <p:sldId id="935" r:id="rId19"/>
    <p:sldId id="919" r:id="rId20"/>
  </p:sldIdLst>
  <p:sldSz cx="9144000" cy="6858000" type="screen4x3"/>
  <p:notesSz cx="6858000" cy="9674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60427"/>
    <a:srgbClr val="740215"/>
    <a:srgbClr val="FFFF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92593" autoAdjust="0"/>
  </p:normalViewPr>
  <p:slideViewPr>
    <p:cSldViewPr>
      <p:cViewPr>
        <p:scale>
          <a:sx n="60" d="100"/>
          <a:sy n="60" d="100"/>
        </p:scale>
        <p:origin x="-1776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1218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90038"/>
            <a:ext cx="29718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1218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190038"/>
            <a:ext cx="29718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fld id="{323C0E1E-4497-4EA1-9B97-8B0BFC07A97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588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1238" y="725488"/>
            <a:ext cx="4835525" cy="3627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8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595813"/>
            <a:ext cx="54864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noProof="0" smtClean="0"/>
              <a:t>Click to edit Master text styles</a:t>
            </a:r>
          </a:p>
          <a:p>
            <a:pPr lvl="1"/>
            <a:r>
              <a:rPr lang="tr-TR" noProof="0" smtClean="0"/>
              <a:t>Second level</a:t>
            </a:r>
          </a:p>
          <a:p>
            <a:pPr lvl="2"/>
            <a:r>
              <a:rPr lang="tr-TR" noProof="0" smtClean="0"/>
              <a:t>Third level</a:t>
            </a:r>
          </a:p>
          <a:p>
            <a:pPr lvl="3"/>
            <a:r>
              <a:rPr lang="tr-TR" noProof="0" smtClean="0"/>
              <a:t>Fourth level</a:t>
            </a:r>
          </a:p>
          <a:p>
            <a:pPr lvl="4"/>
            <a:r>
              <a:rPr lang="tr-TR" noProof="0" smtClean="0"/>
              <a:t>Fifth level</a:t>
            </a:r>
          </a:p>
        </p:txBody>
      </p:sp>
      <p:sp>
        <p:nvSpPr>
          <p:cNvPr id="588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8845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endParaRPr lang="tr-TR"/>
          </a:p>
        </p:txBody>
      </p:sp>
      <p:sp>
        <p:nvSpPr>
          <p:cNvPr id="588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18845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fld id="{873424DD-3547-47AA-A6A6-86C906FAB3B9}" type="slidenum">
              <a:rPr lang="tr-TR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3884613" y="918845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2BD1AAC0-0105-46A0-A724-BF39A5A56BA9}" type="slidenum">
              <a:rPr lang="tr-TR" sz="1200">
                <a:latin typeface="Times New Roman" pitchFamily="18" charset="0"/>
              </a:rPr>
              <a:pPr algn="r" eaLnBrk="1" hangingPunct="1"/>
              <a:t>3</a:t>
            </a:fld>
            <a:endParaRPr lang="tr-TR" sz="1200">
              <a:latin typeface="Times New Roman" pitchFamily="18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 txBox="1">
            <a:spLocks noGrp="1" noChangeArrowheads="1"/>
          </p:cNvSpPr>
          <p:nvPr/>
        </p:nvSpPr>
        <p:spPr bwMode="auto">
          <a:xfrm>
            <a:off x="3884613" y="918845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D4B0400D-5438-42DB-ACF5-1B8E7743CCF3}" type="slidenum">
              <a:rPr lang="tr-TR" sz="1200">
                <a:latin typeface="Times New Roman" pitchFamily="18" charset="0"/>
              </a:rPr>
              <a:pPr algn="r" eaLnBrk="1" hangingPunct="1"/>
              <a:t>18</a:t>
            </a:fld>
            <a:endParaRPr lang="tr-TR" sz="1200">
              <a:latin typeface="Times New Roman" pitchFamily="18" charset="0"/>
            </a:endParaRPr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B4C845-D3E5-46AA-98A0-E567C4971025}" type="slidenum">
              <a:rPr lang="tr-TR"/>
              <a:pPr/>
              <a:t>5</a:t>
            </a:fld>
            <a:endParaRPr lang="tr-TR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 txBox="1">
            <a:spLocks noGrp="1" noChangeArrowheads="1"/>
          </p:cNvSpPr>
          <p:nvPr/>
        </p:nvSpPr>
        <p:spPr bwMode="auto">
          <a:xfrm>
            <a:off x="3884613" y="918845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607AC781-9D8C-4486-A95C-AB3736292C8D}" type="slidenum">
              <a:rPr lang="tr-TR" sz="1200">
                <a:latin typeface="Times New Roman" pitchFamily="18" charset="0"/>
              </a:rPr>
              <a:pPr algn="r" eaLnBrk="1" hangingPunct="1"/>
              <a:t>6</a:t>
            </a:fld>
            <a:endParaRPr lang="tr-TR" sz="1200">
              <a:latin typeface="Times New Roman" pitchFamily="18" charset="0"/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7"/>
          <p:cNvSpPr txBox="1">
            <a:spLocks noGrp="1" noChangeArrowheads="1"/>
          </p:cNvSpPr>
          <p:nvPr/>
        </p:nvSpPr>
        <p:spPr bwMode="auto">
          <a:xfrm>
            <a:off x="3884613" y="918845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EF29589F-A864-499A-B851-0FC97806E868}" type="slidenum">
              <a:rPr lang="tr-TR" sz="1200">
                <a:latin typeface="Times New Roman" pitchFamily="18" charset="0"/>
              </a:rPr>
              <a:pPr algn="r" eaLnBrk="1" hangingPunct="1"/>
              <a:t>7</a:t>
            </a:fld>
            <a:endParaRPr lang="tr-TR" sz="1200">
              <a:latin typeface="Times New Roman" pitchFamily="18" charset="0"/>
            </a:endParaRPr>
          </a:p>
        </p:txBody>
      </p:sp>
      <p:sp>
        <p:nvSpPr>
          <p:cNvPr id="240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7429D0-D311-4A96-A548-32186F0198F9}" type="slidenum">
              <a:rPr lang="tr-TR"/>
              <a:pPr/>
              <a:t>9</a:t>
            </a:fld>
            <a:endParaRPr lang="tr-TR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tr-TR"/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FB41F9-3BBE-4DEA-A275-6D5A7DD837F0}" type="slidenum">
              <a:rPr lang="tr-TR"/>
              <a:pPr/>
              <a:t>14</a:t>
            </a:fld>
            <a:endParaRPr lang="tr-TR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3884613" y="9188450"/>
            <a:ext cx="29718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A5446AA2-C269-466B-8BC8-BDB95DAE4CCC}" type="slidenum">
              <a:rPr lang="tr-TR" sz="1200">
                <a:latin typeface="Times New Roman" pitchFamily="18" charset="0"/>
              </a:rPr>
              <a:pPr algn="r" eaLnBrk="1" hangingPunct="1"/>
              <a:t>15</a:t>
            </a:fld>
            <a:endParaRPr lang="tr-TR" sz="1200">
              <a:latin typeface="Times New Roman" pitchFamily="18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E5BBA-A4B8-4229-939C-D6282054B2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6DCB06-A914-481B-AE02-F8BF5D104C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3AD1-D73F-459B-A102-23B4BCA66CBE}" type="datetimeFigureOut">
              <a:rPr lang="tr-TR" smtClean="0"/>
              <a:pPr/>
              <a:t>25.09.2012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993BC-21BE-4E0C-8320-5F3C683C8A4C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C4199-6CF0-4B73-A965-AF8F1596F4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6F9701-C531-4DDD-9E1C-6E711A25E8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B70908-7E65-48F6-8AB9-6502E325A9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4F698C-DBF0-43D6-8845-4616ECD30F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EA0E2-24C2-4DB9-86CF-02815D6035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66ECC2-7456-4CAC-8215-0B4FE31D84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 smtClean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90E1E-376F-4436-9ED3-F0B8388619B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tr-TR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183548-5F6C-4589-8103-44919DC963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9766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9766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9766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grpSp>
          <p:nvGrpSpPr>
            <p:cNvPr id="205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9767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9767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9767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9767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9767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9767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9767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9767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9767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9768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9768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9768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49768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49768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9768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9768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9768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9768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9768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9769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9769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9769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49769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49769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grpSp>
          <p:nvGrpSpPr>
            <p:cNvPr id="207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97696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497697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497698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497699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  <p:sp>
            <p:nvSpPr>
              <p:cNvPr id="497700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tr-TR"/>
              </a:p>
            </p:txBody>
          </p:sp>
        </p:grpSp>
        <p:sp>
          <p:nvSpPr>
            <p:cNvPr id="49770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  <p:sp>
          <p:nvSpPr>
            <p:cNvPr id="49770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tr-TR"/>
            </a:p>
          </p:txBody>
        </p:sp>
      </p:grpSp>
      <p:sp>
        <p:nvSpPr>
          <p:cNvPr id="49770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9770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tr-TR"/>
          </a:p>
        </p:txBody>
      </p:sp>
      <p:sp>
        <p:nvSpPr>
          <p:cNvPr id="49770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tr-TR"/>
          </a:p>
        </p:txBody>
      </p:sp>
      <p:sp>
        <p:nvSpPr>
          <p:cNvPr id="49770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60DF054-0BF1-4C83-BDFB-349494B994C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9770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  <p:sldLayoutId id="2147483669" r:id="rId2"/>
    <p:sldLayoutId id="2147483668" r:id="rId3"/>
    <p:sldLayoutId id="2147483667" r:id="rId4"/>
    <p:sldLayoutId id="2147483666" r:id="rId5"/>
    <p:sldLayoutId id="2147483665" r:id="rId6"/>
    <p:sldLayoutId id="2147483664" r:id="rId7"/>
    <p:sldLayoutId id="2147483663" r:id="rId8"/>
    <p:sldLayoutId id="2147483662" r:id="rId9"/>
    <p:sldLayoutId id="2147483661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746760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BOGAZICI UNIVERSITY,</a:t>
            </a:r>
          </a:p>
          <a:p>
            <a:pPr algn="ctr">
              <a:spcBef>
                <a:spcPct val="50000"/>
              </a:spcBef>
            </a:pP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KANDILLI OBSERVATORY AND EARTHQUAKE RESEARCH INSTITUTE </a:t>
            </a:r>
            <a:r>
              <a:rPr lang="tr-T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(</a:t>
            </a:r>
            <a:r>
              <a:rPr lang="en-US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KOERI</a:t>
            </a:r>
            <a:r>
              <a:rPr lang="tr-T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) </a:t>
            </a:r>
          </a:p>
          <a:p>
            <a:pPr algn="ctr">
              <a:spcBef>
                <a:spcPct val="50000"/>
              </a:spcBef>
            </a:pPr>
            <a:endParaRPr lang="tr-TR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tr-TR" sz="3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STRONG MOTION NETWORKS</a:t>
            </a:r>
            <a:endParaRPr lang="en-US" sz="36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tr-TR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tr-T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Zülf</a:t>
            </a:r>
            <a:r>
              <a:rPr lang="en-US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tr-T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kar</a:t>
            </a:r>
          </a:p>
          <a:p>
            <a:pPr algn="ctr"/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tr-TR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can.zulfikar@boun.edu.tr</a:t>
            </a:r>
          </a:p>
          <a:p>
            <a:pPr algn="ctr"/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3713" name="Rectangle 1"/>
          <p:cNvSpPr>
            <a:spLocks noChangeArrowheads="1"/>
          </p:cNvSpPr>
          <p:nvPr/>
        </p:nvSpPr>
        <p:spPr bwMode="auto">
          <a:xfrm>
            <a:off x="0" y="-44053"/>
            <a:ext cx="3657600" cy="89255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MS Mincho" pitchFamily="49" charset="-128"/>
                <a:cs typeface="Times New Roman" pitchFamily="18" charset="0"/>
              </a:rPr>
              <a:t>The COSMOS Strong Motion Forum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MS Mincho" pitchFamily="49" charset="-128"/>
                <a:cs typeface="Times New Roman" pitchFamily="18" charset="0"/>
              </a:rPr>
              <a:t>15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MS Mincho" pitchFamily="49" charset="-128"/>
                <a:cs typeface="Times New Roman" pitchFamily="18" charset="0"/>
              </a:rPr>
              <a:t>th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MS Mincho" pitchFamily="49" charset="-128"/>
                <a:cs typeface="Times New Roman" pitchFamily="18" charset="0"/>
              </a:rPr>
              <a:t> World Conference on Earthquake Engineering</a:t>
            </a:r>
            <a:endParaRPr kumimoji="0" lang="en-US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MS Mincho" pitchFamily="49" charset="-128"/>
                <a:cs typeface="Times New Roman" pitchFamily="18" charset="0"/>
              </a:rPr>
              <a:t>September 25</a:t>
            </a:r>
            <a:r>
              <a:rPr kumimoji="0" lang="en-US" altLang="ja-JP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MS Mincho" pitchFamily="49" charset="-128"/>
                <a:cs typeface="Times New Roman" pitchFamily="18" charset="0"/>
              </a:rPr>
              <a:t>th</a:t>
            </a: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MS Mincho" pitchFamily="49" charset="-128"/>
                <a:cs typeface="Times New Roman" pitchFamily="18" charset="0"/>
              </a:rPr>
              <a:t>, 2012</a:t>
            </a:r>
            <a:r>
              <a:rPr kumimoji="0" lang="en-US" altLang="ja-JP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</a:t>
            </a:r>
            <a:endParaRPr kumimoji="0" lang="tr-TR" altLang="ja-JP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lvl="0"/>
            <a:r>
              <a:rPr lang="en-US" sz="1400" dirty="0"/>
              <a:t>Lisbon, Portugal</a:t>
            </a:r>
            <a:endParaRPr kumimoji="0" lang="en-US" altLang="ja-JP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42913"/>
            <a:ext cx="8208962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228600" y="0"/>
            <a:ext cx="419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KOERI Strong Motion Network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-110362" y="6396335"/>
            <a:ext cx="937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North-Eastern Atlantic and Mediterranean Tsunami Information Centre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34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2051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4875" y="5873750"/>
            <a:ext cx="31242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Satır Belirtme Çizgisi 3"/>
          <p:cNvSpPr/>
          <p:nvPr/>
        </p:nvSpPr>
        <p:spPr>
          <a:xfrm>
            <a:off x="468312" y="5867400"/>
            <a:ext cx="2274887" cy="657225"/>
          </a:xfrm>
          <a:prstGeom prst="borderCallout3">
            <a:avLst>
              <a:gd name="adj1" fmla="val 18750"/>
              <a:gd name="adj2" fmla="val -2785"/>
              <a:gd name="adj3" fmla="val 18750"/>
              <a:gd name="adj4" fmla="val -16667"/>
              <a:gd name="adj5" fmla="val -114872"/>
              <a:gd name="adj6" fmla="val -17019"/>
              <a:gd name="adj7" fmla="val -561595"/>
              <a:gd name="adj8" fmla="val 135131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200" b="1" dirty="0" smtClean="0">
                <a:solidFill>
                  <a:srgbClr val="FF0000"/>
                </a:solidFill>
              </a:rPr>
              <a:t>Total</a:t>
            </a:r>
            <a:endParaRPr lang="tr-T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tr-TR" sz="1200" b="1" dirty="0">
                <a:solidFill>
                  <a:srgbClr val="FF0000"/>
                </a:solidFill>
              </a:rPr>
              <a:t>1383 Km </a:t>
            </a:r>
            <a:r>
              <a:rPr lang="tr-TR" sz="1200" b="1" dirty="0" err="1" smtClean="0">
                <a:solidFill>
                  <a:srgbClr val="FF0000"/>
                </a:solidFill>
              </a:rPr>
              <a:t>Steel</a:t>
            </a:r>
            <a:r>
              <a:rPr lang="tr-TR" sz="1200" b="1" dirty="0" smtClean="0">
                <a:solidFill>
                  <a:srgbClr val="FF0000"/>
                </a:solidFill>
              </a:rPr>
              <a:t> </a:t>
            </a:r>
            <a:r>
              <a:rPr lang="tr-TR" sz="1200" b="1" dirty="0" err="1" smtClean="0">
                <a:solidFill>
                  <a:srgbClr val="FF0000"/>
                </a:solidFill>
              </a:rPr>
              <a:t>Line</a:t>
            </a:r>
            <a:endParaRPr lang="tr-T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tr-TR" sz="1100" dirty="0">
                <a:solidFill>
                  <a:schemeClr val="bg2"/>
                </a:solidFill>
              </a:rPr>
              <a:t>4”-6”-8”-12”-16”-20”-24”-28”-30”</a:t>
            </a:r>
          </a:p>
        </p:txBody>
      </p:sp>
      <p:graphicFrame>
        <p:nvGraphicFramePr>
          <p:cNvPr id="13" name="12 Tablo"/>
          <p:cNvGraphicFramePr>
            <a:graphicFrameLocks noGrp="1"/>
          </p:cNvGraphicFramePr>
          <p:nvPr/>
        </p:nvGraphicFramePr>
        <p:xfrm>
          <a:off x="6084888" y="2708275"/>
          <a:ext cx="1224136" cy="6400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224136"/>
              </a:tblGrid>
              <a:tr h="192021"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bg2"/>
                          </a:solidFill>
                        </a:rPr>
                        <a:t>626.564 Service</a:t>
                      </a:r>
                      <a:r>
                        <a:rPr lang="tr-TR" sz="1200" b="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tr-TR" sz="1200" b="0" baseline="0" dirty="0" err="1" smtClean="0">
                          <a:solidFill>
                            <a:schemeClr val="bg2"/>
                          </a:solidFill>
                        </a:rPr>
                        <a:t>Boxes</a:t>
                      </a:r>
                      <a:endParaRPr lang="tr-TR" sz="1200" b="0" baseline="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13 Satır Belirtme Çizgisi 3"/>
          <p:cNvSpPr/>
          <p:nvPr/>
        </p:nvSpPr>
        <p:spPr>
          <a:xfrm>
            <a:off x="5651500" y="4652963"/>
            <a:ext cx="2089150" cy="504825"/>
          </a:xfrm>
          <a:prstGeom prst="borderCallout3">
            <a:avLst>
              <a:gd name="adj1" fmla="val 18750"/>
              <a:gd name="adj2" fmla="val -2785"/>
              <a:gd name="adj3" fmla="val 18750"/>
              <a:gd name="adj4" fmla="val -16667"/>
              <a:gd name="adj5" fmla="val -114872"/>
              <a:gd name="adj6" fmla="val -17019"/>
              <a:gd name="adj7" fmla="val -394277"/>
              <a:gd name="adj8" fmla="val 614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200" b="1" dirty="0" smtClean="0">
                <a:solidFill>
                  <a:srgbClr val="FF0000"/>
                </a:solidFill>
              </a:rPr>
              <a:t>Total</a:t>
            </a:r>
            <a:endParaRPr lang="tr-TR" sz="12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tr-TR" sz="1200" b="1" dirty="0">
                <a:solidFill>
                  <a:srgbClr val="FF0000"/>
                </a:solidFill>
              </a:rPr>
              <a:t>13.000 Km </a:t>
            </a:r>
            <a:r>
              <a:rPr lang="tr-TR" sz="1200" b="1" dirty="0" smtClean="0">
                <a:solidFill>
                  <a:srgbClr val="FF0000"/>
                </a:solidFill>
              </a:rPr>
              <a:t>PE </a:t>
            </a:r>
            <a:r>
              <a:rPr lang="tr-TR" sz="1200" b="1" dirty="0" err="1" smtClean="0">
                <a:solidFill>
                  <a:srgbClr val="FF0000"/>
                </a:solidFill>
              </a:rPr>
              <a:t>Line</a:t>
            </a:r>
            <a:endParaRPr lang="tr-TR" sz="1200" b="1" dirty="0">
              <a:solidFill>
                <a:srgbClr val="FF0000"/>
              </a:solidFill>
            </a:endParaRPr>
          </a:p>
          <a:p>
            <a:pPr algn="ctr">
              <a:buFont typeface="Calibri" pitchFamily="34" charset="0"/>
              <a:buChar char="Ø"/>
              <a:defRPr/>
            </a:pPr>
            <a:r>
              <a:rPr lang="tr-TR" sz="1100" dirty="0">
                <a:solidFill>
                  <a:schemeClr val="bg2"/>
                </a:solidFill>
              </a:rPr>
              <a:t>63 - 110 - 125</a:t>
            </a:r>
          </a:p>
        </p:txBody>
      </p:sp>
      <p:sp>
        <p:nvSpPr>
          <p:cNvPr id="16" name="15 Satır Belirtme Çizgisi 2"/>
          <p:cNvSpPr/>
          <p:nvPr/>
        </p:nvSpPr>
        <p:spPr>
          <a:xfrm>
            <a:off x="6156325" y="3500438"/>
            <a:ext cx="1008063" cy="720725"/>
          </a:xfrm>
          <a:prstGeom prst="borderCallout2">
            <a:avLst>
              <a:gd name="adj1" fmla="val 7449"/>
              <a:gd name="adj2" fmla="val -3049"/>
              <a:gd name="adj3" fmla="val 8771"/>
              <a:gd name="adj4" fmla="val -53652"/>
              <a:gd name="adj5" fmla="val -126132"/>
              <a:gd name="adj6" fmla="val -19983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graphicFrame>
        <p:nvGraphicFramePr>
          <p:cNvPr id="17" name="16 Tablo"/>
          <p:cNvGraphicFramePr>
            <a:graphicFrameLocks noGrp="1"/>
          </p:cNvGraphicFramePr>
          <p:nvPr/>
        </p:nvGraphicFramePr>
        <p:xfrm>
          <a:off x="5651500" y="4235450"/>
          <a:ext cx="2088232" cy="27432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088232"/>
              </a:tblGrid>
              <a:tr h="192021"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bg2"/>
                          </a:solidFill>
                        </a:rPr>
                        <a:t>16.022 PE</a:t>
                      </a:r>
                      <a:r>
                        <a:rPr lang="tr-TR" sz="1200" b="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tr-TR" sz="1200" b="0" baseline="0" dirty="0" err="1" smtClean="0">
                          <a:solidFill>
                            <a:schemeClr val="bg2"/>
                          </a:solidFill>
                        </a:rPr>
                        <a:t>Valves</a:t>
                      </a:r>
                      <a:endParaRPr lang="tr-TR" sz="1200" b="0" baseline="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17 Tablo"/>
          <p:cNvGraphicFramePr>
            <a:graphicFrameLocks noGrp="1"/>
          </p:cNvGraphicFramePr>
          <p:nvPr/>
        </p:nvGraphicFramePr>
        <p:xfrm>
          <a:off x="2124075" y="4797425"/>
          <a:ext cx="1800200" cy="82296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00200"/>
              </a:tblGrid>
              <a:tr h="192021"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bg2"/>
                          </a:solidFill>
                        </a:rPr>
                        <a:t>487 </a:t>
                      </a:r>
                      <a:r>
                        <a:rPr lang="tr-TR" sz="1200" b="0" baseline="0" dirty="0" err="1" smtClean="0">
                          <a:solidFill>
                            <a:schemeClr val="bg2"/>
                          </a:solidFill>
                        </a:rPr>
                        <a:t>Valve</a:t>
                      </a:r>
                      <a:r>
                        <a:rPr lang="tr-TR" sz="1200" b="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tr-TR" sz="1200" b="0" baseline="0" dirty="0" err="1" smtClean="0">
                          <a:solidFill>
                            <a:schemeClr val="bg2"/>
                          </a:solidFill>
                        </a:rPr>
                        <a:t>Rooms</a:t>
                      </a:r>
                      <a:endParaRPr lang="tr-TR" sz="1200" b="0" baseline="0" dirty="0" smtClean="0">
                        <a:solidFill>
                          <a:schemeClr val="bg2"/>
                        </a:solidFill>
                      </a:endParaRPr>
                    </a:p>
                    <a:p>
                      <a:pPr algn="ctr"/>
                      <a:r>
                        <a:rPr lang="tr-TR" sz="1200" b="0" baseline="0" dirty="0" smtClean="0">
                          <a:solidFill>
                            <a:schemeClr val="bg2"/>
                          </a:solidFill>
                        </a:rPr>
                        <a:t>93 </a:t>
                      </a:r>
                      <a:r>
                        <a:rPr lang="tr-TR" sz="1200" b="0" baseline="0" dirty="0" err="1" smtClean="0">
                          <a:solidFill>
                            <a:schemeClr val="bg2"/>
                          </a:solidFill>
                        </a:rPr>
                        <a:t>Valves</a:t>
                      </a:r>
                      <a:r>
                        <a:rPr lang="tr-TR" sz="1200" b="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tr-TR" sz="1200" b="0" baseline="0" dirty="0" err="1" smtClean="0">
                          <a:solidFill>
                            <a:schemeClr val="bg2"/>
                          </a:solidFill>
                        </a:rPr>
                        <a:t>with</a:t>
                      </a:r>
                      <a:r>
                        <a:rPr lang="tr-TR" sz="1200" b="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tr-TR" sz="1200" b="0" baseline="0" dirty="0" err="1" smtClean="0">
                          <a:solidFill>
                            <a:schemeClr val="bg2"/>
                          </a:solidFill>
                        </a:rPr>
                        <a:t>actuator</a:t>
                      </a:r>
                      <a:r>
                        <a:rPr lang="tr-TR" sz="1200" b="0" baseline="0" dirty="0" smtClean="0">
                          <a:solidFill>
                            <a:schemeClr val="bg2"/>
                          </a:solidFill>
                        </a:rPr>
                        <a:t> 1706 </a:t>
                      </a:r>
                      <a:r>
                        <a:rPr lang="tr-TR" sz="1200" b="0" baseline="0" dirty="0" err="1" smtClean="0">
                          <a:solidFill>
                            <a:schemeClr val="bg2"/>
                          </a:solidFill>
                        </a:rPr>
                        <a:t>Steel</a:t>
                      </a:r>
                      <a:r>
                        <a:rPr lang="tr-TR" sz="1200" b="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tr-TR" sz="1200" b="0" baseline="0" dirty="0" err="1" smtClean="0">
                          <a:solidFill>
                            <a:schemeClr val="bg2"/>
                          </a:solidFill>
                        </a:rPr>
                        <a:t>Valves</a:t>
                      </a:r>
                      <a:endParaRPr lang="tr-TR" sz="1200" b="0" baseline="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18 Tablo"/>
          <p:cNvGraphicFramePr>
            <a:graphicFrameLocks noGrp="1"/>
          </p:cNvGraphicFramePr>
          <p:nvPr/>
        </p:nvGraphicFramePr>
        <p:xfrm>
          <a:off x="3635375" y="3644900"/>
          <a:ext cx="1224136" cy="4572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224136"/>
              </a:tblGrid>
              <a:tr h="192021"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bg2"/>
                          </a:solidFill>
                        </a:rPr>
                        <a:t>693  </a:t>
                      </a:r>
                      <a:r>
                        <a:rPr lang="tr-TR" sz="1200" b="0" dirty="0" err="1" smtClean="0">
                          <a:solidFill>
                            <a:schemeClr val="bg2"/>
                          </a:solidFill>
                        </a:rPr>
                        <a:t>Regulators</a:t>
                      </a:r>
                      <a:endParaRPr lang="tr-TR" sz="1200" b="0" baseline="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19 Satır Belirtme Çizgisi 2"/>
          <p:cNvSpPr/>
          <p:nvPr/>
        </p:nvSpPr>
        <p:spPr>
          <a:xfrm>
            <a:off x="611188" y="4292600"/>
            <a:ext cx="1584325" cy="431800"/>
          </a:xfrm>
          <a:prstGeom prst="borderCallout2">
            <a:avLst>
              <a:gd name="adj1" fmla="val 18750"/>
              <a:gd name="adj2" fmla="val -3850"/>
              <a:gd name="adj3" fmla="val 19278"/>
              <a:gd name="adj4" fmla="val -24475"/>
              <a:gd name="adj5" fmla="val -305355"/>
              <a:gd name="adj6" fmla="val 135175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200" b="1" dirty="0" smtClean="0">
                <a:solidFill>
                  <a:srgbClr val="FF0000"/>
                </a:solidFill>
              </a:rPr>
              <a:t>Total 672 </a:t>
            </a:r>
            <a:r>
              <a:rPr lang="tr-TR" sz="1200" b="1" dirty="0" err="1" smtClean="0">
                <a:solidFill>
                  <a:srgbClr val="FF0000"/>
                </a:solidFill>
              </a:rPr>
              <a:t>Customer</a:t>
            </a:r>
            <a:r>
              <a:rPr lang="tr-TR" sz="1200" b="1" dirty="0" smtClean="0">
                <a:solidFill>
                  <a:srgbClr val="FF0000"/>
                </a:solidFill>
              </a:rPr>
              <a:t> </a:t>
            </a:r>
            <a:r>
              <a:rPr lang="tr-TR" sz="1200" b="1" dirty="0" err="1" smtClean="0">
                <a:solidFill>
                  <a:srgbClr val="FF0000"/>
                </a:solidFill>
              </a:rPr>
              <a:t>Regulators</a:t>
            </a: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10" name="9 Satır Belirtme Çizgisi 2"/>
          <p:cNvSpPr/>
          <p:nvPr/>
        </p:nvSpPr>
        <p:spPr>
          <a:xfrm>
            <a:off x="611188" y="3429000"/>
            <a:ext cx="1584325" cy="720725"/>
          </a:xfrm>
          <a:prstGeom prst="borderCallout2">
            <a:avLst>
              <a:gd name="adj1" fmla="val 18750"/>
              <a:gd name="adj2" fmla="val -3850"/>
              <a:gd name="adj3" fmla="val 19278"/>
              <a:gd name="adj4" fmla="val -24475"/>
              <a:gd name="adj5" fmla="val -106863"/>
              <a:gd name="adj6" fmla="val 7745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1200" b="1" dirty="0" smtClean="0">
                <a:solidFill>
                  <a:srgbClr val="FF0000"/>
                </a:solidFill>
              </a:rPr>
              <a:t>Total 11 </a:t>
            </a:r>
            <a:r>
              <a:rPr lang="tr-TR" sz="1200" b="1" dirty="0">
                <a:solidFill>
                  <a:srgbClr val="FF0000"/>
                </a:solidFill>
              </a:rPr>
              <a:t>RMS </a:t>
            </a:r>
            <a:r>
              <a:rPr lang="tr-TR" sz="1200" b="1" dirty="0" err="1" smtClean="0">
                <a:solidFill>
                  <a:srgbClr val="FF0000"/>
                </a:solidFill>
              </a:rPr>
              <a:t>Station</a:t>
            </a:r>
            <a:r>
              <a:rPr lang="tr-TR" sz="1200" b="1" dirty="0" smtClean="0">
                <a:solidFill>
                  <a:srgbClr val="FF0000"/>
                </a:solidFill>
              </a:rPr>
              <a:t> </a:t>
            </a:r>
            <a:r>
              <a:rPr lang="tr-TR" sz="1200" b="1" dirty="0" err="1" smtClean="0">
                <a:solidFill>
                  <a:srgbClr val="FF0000"/>
                </a:solidFill>
              </a:rPr>
              <a:t>Capacity</a:t>
            </a:r>
            <a:r>
              <a:rPr lang="tr-TR" sz="1200" b="1" dirty="0" smtClean="0">
                <a:solidFill>
                  <a:srgbClr val="FF0000"/>
                </a:solidFill>
              </a:rPr>
              <a:t> is</a:t>
            </a:r>
            <a:r>
              <a:rPr lang="tr-TR" sz="1200" b="1" dirty="0">
                <a:solidFill>
                  <a:srgbClr val="FF0000"/>
                </a:solidFill>
              </a:rPr>
              <a:t> </a:t>
            </a:r>
            <a:r>
              <a:rPr lang="tr-TR" sz="1200" dirty="0" smtClean="0"/>
              <a:t>4.000.000 m</a:t>
            </a:r>
            <a:r>
              <a:rPr lang="tr-TR" sz="1200" baseline="30000" dirty="0" smtClean="0"/>
              <a:t>3</a:t>
            </a:r>
            <a:r>
              <a:rPr lang="tr-TR" sz="1200" dirty="0" smtClean="0"/>
              <a:t>/s</a:t>
            </a:r>
            <a:endParaRPr lang="tr-TR" sz="1200" dirty="0"/>
          </a:p>
        </p:txBody>
      </p:sp>
      <p:sp>
        <p:nvSpPr>
          <p:cNvPr id="21" name="20 Satır Belirtme Çizgisi 2"/>
          <p:cNvSpPr/>
          <p:nvPr/>
        </p:nvSpPr>
        <p:spPr>
          <a:xfrm>
            <a:off x="2484438" y="4005263"/>
            <a:ext cx="1079500" cy="719137"/>
          </a:xfrm>
          <a:prstGeom prst="borderCallout2">
            <a:avLst>
              <a:gd name="adj1" fmla="val 18750"/>
              <a:gd name="adj2" fmla="val -3850"/>
              <a:gd name="adj3" fmla="val 17223"/>
              <a:gd name="adj4" fmla="val -23354"/>
              <a:gd name="adj5" fmla="val -108506"/>
              <a:gd name="adj6" fmla="val 99796"/>
            </a:avLst>
          </a:prstGeom>
          <a:blipFill>
            <a:blip r:embed="rId5" cstate="print"/>
            <a:stretch>
              <a:fillRect/>
            </a:stretch>
          </a:blip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22" name="21 Tablo"/>
          <p:cNvGraphicFramePr>
            <a:graphicFrameLocks noGrp="1"/>
          </p:cNvGraphicFramePr>
          <p:nvPr/>
        </p:nvGraphicFramePr>
        <p:xfrm>
          <a:off x="3429000" y="5715000"/>
          <a:ext cx="2232248" cy="57912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232248"/>
              </a:tblGrid>
              <a:tr h="192021"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chemeClr val="bg2"/>
                          </a:solidFill>
                        </a:rPr>
                        <a:t>4.335.388 </a:t>
                      </a:r>
                      <a:r>
                        <a:rPr lang="tr-TR" sz="1600" dirty="0" err="1" smtClean="0">
                          <a:solidFill>
                            <a:schemeClr val="bg2"/>
                          </a:solidFill>
                        </a:rPr>
                        <a:t>Customer</a:t>
                      </a:r>
                      <a:endParaRPr lang="tr-TR" sz="1600" baseline="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22 Tablo"/>
          <p:cNvGraphicFramePr>
            <a:graphicFrameLocks noGrp="1"/>
          </p:cNvGraphicFramePr>
          <p:nvPr/>
        </p:nvGraphicFramePr>
        <p:xfrm>
          <a:off x="3347864" y="6324600"/>
          <a:ext cx="2232248" cy="5791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232248"/>
              </a:tblGrid>
              <a:tr h="192021"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chemeClr val="bg2"/>
                          </a:solidFill>
                        </a:rPr>
                        <a:t>4.017.926 </a:t>
                      </a:r>
                      <a:r>
                        <a:rPr lang="tr-TR" sz="1600" dirty="0" err="1" smtClean="0">
                          <a:solidFill>
                            <a:schemeClr val="bg2"/>
                          </a:solidFill>
                        </a:rPr>
                        <a:t>Gas</a:t>
                      </a:r>
                      <a:r>
                        <a:rPr lang="tr-TR" sz="160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tr-TR" sz="1600" dirty="0" err="1" smtClean="0">
                          <a:solidFill>
                            <a:schemeClr val="bg2"/>
                          </a:solidFill>
                        </a:rPr>
                        <a:t>User</a:t>
                      </a:r>
                      <a:endParaRPr lang="tr-TR" sz="1600" baseline="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23 Tablo"/>
          <p:cNvGraphicFramePr>
            <a:graphicFrameLocks noGrp="1"/>
          </p:cNvGraphicFramePr>
          <p:nvPr/>
        </p:nvGraphicFramePr>
        <p:xfrm>
          <a:off x="6659562" y="877888"/>
          <a:ext cx="1440829" cy="4572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40829"/>
              </a:tblGrid>
              <a:tr h="192021">
                <a:tc>
                  <a:txBody>
                    <a:bodyPr/>
                    <a:lstStyle/>
                    <a:p>
                      <a:pPr algn="ctr"/>
                      <a:r>
                        <a:rPr lang="tr-TR" sz="1200" b="1" dirty="0" smtClean="0">
                          <a:solidFill>
                            <a:srgbClr val="FF0000"/>
                          </a:solidFill>
                        </a:rPr>
                        <a:t>3.130.281 </a:t>
                      </a:r>
                      <a:r>
                        <a:rPr lang="tr-TR" sz="1200" b="1" dirty="0" err="1" smtClean="0">
                          <a:solidFill>
                            <a:srgbClr val="FF0000"/>
                          </a:solidFill>
                        </a:rPr>
                        <a:t>Counter</a:t>
                      </a:r>
                      <a:endParaRPr lang="tr-TR" sz="12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25" name="24 Tablo"/>
          <p:cNvGraphicFramePr>
            <a:graphicFrameLocks noGrp="1"/>
          </p:cNvGraphicFramePr>
          <p:nvPr/>
        </p:nvGraphicFramePr>
        <p:xfrm>
          <a:off x="8126413" y="6296025"/>
          <a:ext cx="432048" cy="27432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32048"/>
              </a:tblGrid>
              <a:tr h="192021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 smtClean="0">
                          <a:solidFill>
                            <a:srgbClr val="FF0000"/>
                          </a:solidFill>
                        </a:rPr>
                        <a:t>13</a:t>
                      </a:r>
                      <a:endParaRPr lang="tr-TR" sz="1200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6" name="25 Dikdörtgen"/>
          <p:cNvSpPr/>
          <p:nvPr/>
        </p:nvSpPr>
        <p:spPr>
          <a:xfrm>
            <a:off x="3707904" y="764704"/>
            <a:ext cx="2304256" cy="1008112"/>
          </a:xfrm>
          <a:prstGeom prst="rect">
            <a:avLst/>
          </a:prstGeom>
          <a:solidFill>
            <a:srgbClr val="FF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26 Dikdörtgen"/>
          <p:cNvSpPr/>
          <p:nvPr/>
        </p:nvSpPr>
        <p:spPr>
          <a:xfrm>
            <a:off x="1219200" y="44624"/>
            <a:ext cx="6768752" cy="504056"/>
          </a:xfrm>
          <a:prstGeom prst="rect">
            <a:avLst/>
          </a:prstGeom>
          <a:solidFill>
            <a:srgbClr val="FF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rgbClr val="FF0000"/>
                </a:solidFill>
              </a:rPr>
              <a:t>NATURAL GAS FROM SOURCE TO HOME</a:t>
            </a:r>
            <a:endParaRPr lang="tr-TR" b="1" dirty="0"/>
          </a:p>
        </p:txBody>
      </p:sp>
      <p:sp>
        <p:nvSpPr>
          <p:cNvPr id="28" name="27 Satır Belirtme Çizgisi 2"/>
          <p:cNvSpPr/>
          <p:nvPr/>
        </p:nvSpPr>
        <p:spPr>
          <a:xfrm>
            <a:off x="3851920" y="980728"/>
            <a:ext cx="792088" cy="503113"/>
          </a:xfrm>
          <a:prstGeom prst="borderCallout2">
            <a:avLst>
              <a:gd name="adj1" fmla="val 54550"/>
              <a:gd name="adj2" fmla="val -7139"/>
              <a:gd name="adj3" fmla="val 55493"/>
              <a:gd name="adj4" fmla="val -46381"/>
              <a:gd name="adj5" fmla="val 267721"/>
              <a:gd name="adj6" fmla="val 9466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29" name="28 Satır Belirtme Çizgisi 2"/>
          <p:cNvSpPr/>
          <p:nvPr/>
        </p:nvSpPr>
        <p:spPr>
          <a:xfrm>
            <a:off x="4716016" y="1628800"/>
            <a:ext cx="792088" cy="503113"/>
          </a:xfrm>
          <a:prstGeom prst="borderCallout2">
            <a:avLst>
              <a:gd name="adj1" fmla="val 58079"/>
              <a:gd name="adj2" fmla="val 108303"/>
              <a:gd name="adj3" fmla="val 59022"/>
              <a:gd name="adj4" fmla="val 164328"/>
              <a:gd name="adj5" fmla="val 197139"/>
              <a:gd name="adj6" fmla="val 6104"/>
            </a:avLst>
          </a:prstGeom>
          <a:blipFill>
            <a:blip r:embed="rId7" cstate="print"/>
            <a:stretch>
              <a:fillRect/>
            </a:stretch>
          </a:blip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sz="1200" dirty="0">
              <a:solidFill>
                <a:schemeClr val="bg1"/>
              </a:solidFill>
            </a:endParaRPr>
          </a:p>
        </p:txBody>
      </p:sp>
      <p:sp>
        <p:nvSpPr>
          <p:cNvPr id="30" name="29 Dikdörtgen"/>
          <p:cNvSpPr/>
          <p:nvPr/>
        </p:nvSpPr>
        <p:spPr>
          <a:xfrm>
            <a:off x="8243900" y="1628800"/>
            <a:ext cx="900100" cy="864096"/>
          </a:xfrm>
          <a:prstGeom prst="rect">
            <a:avLst/>
          </a:prstGeom>
          <a:solidFill>
            <a:srgbClr val="FF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30 Dikdörtgen"/>
          <p:cNvSpPr/>
          <p:nvPr/>
        </p:nvSpPr>
        <p:spPr>
          <a:xfrm>
            <a:off x="8460432" y="2420888"/>
            <a:ext cx="683568" cy="360040"/>
          </a:xfrm>
          <a:prstGeom prst="rect">
            <a:avLst/>
          </a:prstGeom>
          <a:solidFill>
            <a:srgbClr val="FF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4368" y="1844824"/>
            <a:ext cx="128222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31 Oval"/>
          <p:cNvSpPr/>
          <p:nvPr/>
        </p:nvSpPr>
        <p:spPr>
          <a:xfrm>
            <a:off x="7875491" y="2367622"/>
            <a:ext cx="216024" cy="216024"/>
          </a:xfrm>
          <a:prstGeom prst="ellipse">
            <a:avLst/>
          </a:prstGeom>
          <a:gradFill>
            <a:gsLst>
              <a:gs pos="0">
                <a:srgbClr val="FF0000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33 Satır Belirtme Çizgisi 2"/>
          <p:cNvSpPr/>
          <p:nvPr/>
        </p:nvSpPr>
        <p:spPr>
          <a:xfrm>
            <a:off x="7884368" y="3509000"/>
            <a:ext cx="936104" cy="864096"/>
          </a:xfrm>
          <a:prstGeom prst="borderCallout2">
            <a:avLst>
              <a:gd name="adj1" fmla="val 18750"/>
              <a:gd name="adj2" fmla="val -3850"/>
              <a:gd name="adj3" fmla="val 17223"/>
              <a:gd name="adj4" fmla="val -23354"/>
              <a:gd name="adj5" fmla="val -114767"/>
              <a:gd name="adj6" fmla="val 13285"/>
            </a:avLst>
          </a:prstGeom>
          <a:blipFill>
            <a:blip r:embed="rId9" cstate="print"/>
            <a:stretch>
              <a:fillRect/>
            </a:stretch>
          </a:blip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sz="1200" dirty="0">
              <a:solidFill>
                <a:schemeClr val="bg1"/>
              </a:solidFill>
            </a:endParaRPr>
          </a:p>
        </p:txBody>
      </p:sp>
      <p:graphicFrame>
        <p:nvGraphicFramePr>
          <p:cNvPr id="36" name="35 Tablo"/>
          <p:cNvGraphicFramePr>
            <a:graphicFrameLocks noGrp="1"/>
          </p:cNvGraphicFramePr>
          <p:nvPr/>
        </p:nvGraphicFramePr>
        <p:xfrm>
          <a:off x="7884368" y="4445104"/>
          <a:ext cx="966669" cy="6400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966669"/>
              </a:tblGrid>
              <a:tr h="192021">
                <a:tc>
                  <a:txBody>
                    <a:bodyPr/>
                    <a:lstStyle/>
                    <a:p>
                      <a:pPr algn="ctr"/>
                      <a:r>
                        <a:rPr lang="tr-TR" sz="1200" b="0" baseline="0" dirty="0" err="1" smtClean="0">
                          <a:solidFill>
                            <a:schemeClr val="bg2"/>
                          </a:solidFill>
                        </a:rPr>
                        <a:t>Building</a:t>
                      </a:r>
                      <a:r>
                        <a:rPr lang="tr-TR" sz="1200" b="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tr-TR" sz="1200" b="0" baseline="0" dirty="0" err="1" smtClean="0">
                          <a:solidFill>
                            <a:schemeClr val="bg2"/>
                          </a:solidFill>
                        </a:rPr>
                        <a:t>Shut</a:t>
                      </a:r>
                      <a:r>
                        <a:rPr lang="tr-TR" sz="1200" b="0" baseline="0" dirty="0" smtClean="0">
                          <a:solidFill>
                            <a:schemeClr val="bg2"/>
                          </a:solidFill>
                        </a:rPr>
                        <a:t>-</a:t>
                      </a:r>
                      <a:r>
                        <a:rPr lang="tr-TR" sz="1200" b="0" baseline="0" dirty="0" err="1" smtClean="0">
                          <a:solidFill>
                            <a:schemeClr val="bg2"/>
                          </a:solidFill>
                        </a:rPr>
                        <a:t>Off</a:t>
                      </a:r>
                      <a:r>
                        <a:rPr lang="tr-TR" sz="1200" b="0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tr-TR" sz="1200" b="0" baseline="0" dirty="0" err="1" smtClean="0">
                          <a:solidFill>
                            <a:schemeClr val="bg2"/>
                          </a:solidFill>
                        </a:rPr>
                        <a:t>Valve</a:t>
                      </a:r>
                      <a:endParaRPr lang="tr-TR" sz="1200" b="0" baseline="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7" name="36 Tablo"/>
          <p:cNvGraphicFramePr>
            <a:graphicFrameLocks noGrp="1"/>
          </p:cNvGraphicFramePr>
          <p:nvPr/>
        </p:nvGraphicFramePr>
        <p:xfrm>
          <a:off x="4716016" y="1340768"/>
          <a:ext cx="1080120" cy="27432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080120"/>
              </a:tblGrid>
              <a:tr h="192021"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/>
                        <a:t>SI Sensor</a:t>
                      </a:r>
                      <a:endParaRPr lang="tr-TR" sz="1200" b="0" baseline="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8" name="37 Tablo"/>
          <p:cNvGraphicFramePr>
            <a:graphicFrameLocks noGrp="1"/>
          </p:cNvGraphicFramePr>
          <p:nvPr/>
        </p:nvGraphicFramePr>
        <p:xfrm>
          <a:off x="3851920" y="692696"/>
          <a:ext cx="2088232" cy="27432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088232"/>
              </a:tblGrid>
              <a:tr h="192021">
                <a:tc>
                  <a:txBody>
                    <a:bodyPr/>
                    <a:lstStyle/>
                    <a:p>
                      <a:pPr algn="ctr"/>
                      <a:r>
                        <a:rPr lang="tr-TR" sz="1200" b="0" dirty="0" smtClean="0">
                          <a:solidFill>
                            <a:schemeClr val="bg2"/>
                          </a:solidFill>
                        </a:rPr>
                        <a:t>1400 </a:t>
                      </a:r>
                      <a:r>
                        <a:rPr lang="tr-TR" sz="1200" b="0" dirty="0" err="1" smtClean="0">
                          <a:solidFill>
                            <a:schemeClr val="bg2"/>
                          </a:solidFill>
                        </a:rPr>
                        <a:t>Solenoid</a:t>
                      </a:r>
                      <a:r>
                        <a:rPr lang="tr-TR" sz="1200" b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tr-TR" sz="1200" b="0" dirty="0" err="1" smtClean="0">
                          <a:solidFill>
                            <a:schemeClr val="bg2"/>
                          </a:solidFill>
                        </a:rPr>
                        <a:t>Valves</a:t>
                      </a:r>
                      <a:endParaRPr lang="tr-TR" sz="1200" b="0" baseline="0" dirty="0" smtClean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5" name="34 Tablo"/>
          <p:cNvGraphicFramePr>
            <a:graphicFrameLocks noGrp="1"/>
          </p:cNvGraphicFramePr>
          <p:nvPr/>
        </p:nvGraphicFramePr>
        <p:xfrm>
          <a:off x="7884368" y="2708920"/>
          <a:ext cx="1224136" cy="3048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224136"/>
              </a:tblGrid>
              <a:tr h="192021"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 smtClean="0">
                          <a:solidFill>
                            <a:srgbClr val="FF0000"/>
                          </a:solidFill>
                        </a:rPr>
                        <a:t>USER</a:t>
                      </a:r>
                      <a:endParaRPr lang="tr-TR" sz="14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0" y="0"/>
            <a:ext cx="23182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IGDAS</a:t>
            </a:r>
          </a:p>
          <a:p>
            <a:r>
              <a:rPr lang="tr-T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Strong </a:t>
            </a:r>
            <a:r>
              <a:rPr lang="tr-TR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Motion Network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2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077200" cy="559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85800" y="6096000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smtClean="0"/>
              <a:t>Locations of IGDAS Regulators with SM recorders (red color)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2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7924800" cy="55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85800" y="6096000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i="1" dirty="0" smtClean="0"/>
              <a:t>Locations of IGDAS Regulators with SM recorders (red color) and KOERI-IERRS stations (blue </a:t>
            </a:r>
            <a:r>
              <a:rPr lang="tr-TR" i="1" dirty="0" smtClean="0"/>
              <a:t>color</a:t>
            </a:r>
            <a:r>
              <a:rPr lang="tr-TR" i="1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066800"/>
            <a:ext cx="398383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008191"/>
            <a:ext cx="3200400" cy="485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038600" y="304800"/>
            <a:ext cx="1752600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Structural Health </a:t>
            </a:r>
            <a:r>
              <a:rPr lang="en-US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Monitorin</a:t>
            </a:r>
            <a:r>
              <a:rPr lang="tr-T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g Networks</a:t>
            </a:r>
          </a:p>
          <a:p>
            <a:pPr>
              <a:spcBef>
                <a:spcPct val="50000"/>
              </a:spcBef>
            </a:pPr>
            <a:endParaRPr lang="tr-TR" sz="28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>
              <a:spcBef>
                <a:spcPct val="50000"/>
              </a:spcBef>
            </a:pP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Hagia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Sophia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Suleymaniye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Fatih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Mihrimah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Tube Tunnel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53440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5" name="Picture 5" descr="picture (3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2201863"/>
            <a:ext cx="4800600" cy="4656137"/>
          </a:xfrm>
          <a:prstGeom prst="rect">
            <a:avLst/>
          </a:prstGeom>
          <a:noFill/>
        </p:spPr>
      </p:pic>
      <p:sp>
        <p:nvSpPr>
          <p:cNvPr id="133126" name="Rectangle 6"/>
          <p:cNvSpPr>
            <a:spLocks noChangeArrowheads="1"/>
          </p:cNvSpPr>
          <p:nvPr/>
        </p:nvSpPr>
        <p:spPr bwMode="auto">
          <a:xfrm>
            <a:off x="0" y="0"/>
            <a:ext cx="2971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EEW</a:t>
            </a:r>
          </a:p>
          <a:p>
            <a:r>
              <a:rPr 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FAST TRAIN AND TUBE TUNNEL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8010" y="5181600"/>
            <a:ext cx="4623810" cy="1619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ChangeArrowheads="1"/>
          </p:cNvSpPr>
          <p:nvPr/>
        </p:nvSpPr>
        <p:spPr bwMode="auto">
          <a:xfrm>
            <a:off x="6553200" y="3429000"/>
            <a:ext cx="188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BO</a:t>
            </a:r>
            <a:r>
              <a:rPr lang="tr-TR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ĞAZİÇİ BRIDGE</a:t>
            </a:r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381000"/>
            <a:ext cx="49530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1252" name="Object 4"/>
          <p:cNvGraphicFramePr>
            <a:graphicFrameLocks noChangeAspect="1"/>
          </p:cNvGraphicFramePr>
          <p:nvPr/>
        </p:nvGraphicFramePr>
        <p:xfrm>
          <a:off x="6248400" y="0"/>
          <a:ext cx="2322513" cy="3429000"/>
        </p:xfrm>
        <a:graphic>
          <a:graphicData uri="http://schemas.openxmlformats.org/presentationml/2006/ole">
            <p:oleObj spid="_x0000_s181252" name="Picture" r:id="rId4" imgW="3991356" imgH="5753100" progId="Word.Picture.8">
              <p:embed/>
            </p:oleObj>
          </a:graphicData>
        </a:graphic>
      </p:graphicFrame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457200" y="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Structural Health Monitoring</a:t>
            </a:r>
          </a:p>
        </p:txBody>
      </p:sp>
      <p:pic>
        <p:nvPicPr>
          <p:cNvPr id="1812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4811713"/>
            <a:ext cx="5257800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4678" name="Picture 6" descr="fsmehmet brid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78275"/>
            <a:ext cx="35814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6" name="Text Box 8"/>
          <p:cNvSpPr txBox="1">
            <a:spLocks noChangeArrowheads="1"/>
          </p:cNvSpPr>
          <p:nvPr/>
        </p:nvSpPr>
        <p:spPr bwMode="auto">
          <a:xfrm>
            <a:off x="3886200" y="44196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FATIH BRIDGE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4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4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678" name="Picture 6" descr="fsmehmet brid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4648200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8382000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228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219575"/>
            <a:ext cx="67818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2281" name="Text Box 9"/>
          <p:cNvSpPr txBox="1">
            <a:spLocks noChangeArrowheads="1"/>
          </p:cNvSpPr>
          <p:nvPr/>
        </p:nvSpPr>
        <p:spPr bwMode="auto">
          <a:xfrm>
            <a:off x="5029200" y="2819400"/>
            <a:ext cx="3352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8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FATIH BRIDGE</a:t>
            </a:r>
            <a:endParaRPr lang="en-US" sz="2800" b="1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4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4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9144000" cy="543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990600" y="228600"/>
            <a:ext cx="601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FACILITY SPECIFIC EEW SYSTEMS</a:t>
            </a:r>
            <a:endParaRPr lang="en-US" sz="2400" b="1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2538413" y="1533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1423988" y="1614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9925" name="Rectangle 5"/>
          <p:cNvSpPr>
            <a:spLocks noChangeArrowheads="1"/>
          </p:cNvSpPr>
          <p:nvPr/>
        </p:nvSpPr>
        <p:spPr bwMode="auto">
          <a:xfrm>
            <a:off x="1709738" y="1462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685800" y="2209800"/>
            <a:ext cx="495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1"/>
          <p:cNvSpPr>
            <a:spLocks noChangeArrowheads="1"/>
          </p:cNvSpPr>
          <p:nvPr/>
        </p:nvSpPr>
        <p:spPr bwMode="auto">
          <a:xfrm>
            <a:off x="0" y="-44053"/>
            <a:ext cx="3657600" cy="89255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MS Mincho" pitchFamily="49" charset="-128"/>
                <a:cs typeface="Times New Roman" pitchFamily="18" charset="0"/>
              </a:rPr>
              <a:t>The COSMOS Strong Motion Forum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MS Mincho" pitchFamily="49" charset="-128"/>
                <a:cs typeface="Times New Roman" pitchFamily="18" charset="0"/>
              </a:rPr>
              <a:t>15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MS Mincho" pitchFamily="49" charset="-128"/>
                <a:cs typeface="Times New Roman" pitchFamily="18" charset="0"/>
              </a:rPr>
              <a:t>th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MS Mincho" pitchFamily="49" charset="-128"/>
                <a:cs typeface="Times New Roman" pitchFamily="18" charset="0"/>
              </a:rPr>
              <a:t> World Conference on Earthquake Engineering</a:t>
            </a:r>
            <a:endParaRPr kumimoji="0" lang="en-US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MS Mincho" pitchFamily="49" charset="-128"/>
                <a:cs typeface="Times New Roman" pitchFamily="18" charset="0"/>
              </a:rPr>
              <a:t>September 25</a:t>
            </a:r>
            <a:r>
              <a:rPr kumimoji="0" lang="en-US" altLang="ja-JP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MS Mincho" pitchFamily="49" charset="-128"/>
                <a:cs typeface="Times New Roman" pitchFamily="18" charset="0"/>
              </a:rPr>
              <a:t>th</a:t>
            </a: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MS Mincho" pitchFamily="49" charset="-128"/>
                <a:cs typeface="Times New Roman" pitchFamily="18" charset="0"/>
              </a:rPr>
              <a:t>, 2012</a:t>
            </a:r>
            <a:r>
              <a:rPr kumimoji="0" lang="en-US" altLang="ja-JP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 </a:t>
            </a:r>
            <a:endParaRPr kumimoji="0" lang="tr-TR" altLang="ja-JP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lvl="0"/>
            <a:r>
              <a:rPr lang="en-US" sz="1400" dirty="0"/>
              <a:t>Lisbon, Portugal</a:t>
            </a:r>
            <a:endParaRPr kumimoji="0" lang="en-US" altLang="ja-JP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52400" y="1524000"/>
            <a:ext cx="89916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r-TR" sz="2400" b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The Strong Motion Networks managed by KOERI</a:t>
            </a:r>
            <a:r>
              <a:rPr lang="tr-T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: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tr-T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tr-T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Istanbul Earthquake Early Warning System (IEEWS),</a:t>
            </a:r>
            <a:endParaRPr lang="tr-TR" sz="24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tr-T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Istanbul </a:t>
            </a:r>
            <a:r>
              <a:rPr lang="tr-T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Earthquake Rapid Response System (IERRS),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tr-T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Marmara </a:t>
            </a:r>
            <a:r>
              <a:rPr lang="tr-T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Sea Bottom Observatory System,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tr-T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tr-T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KOERI Strong Motion Network,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tr-T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Istanbul Natural Gas Distribution Co. (IGDAS) Strong Motion Network, 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tr-TR" sz="24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KOERI Structural Health Monitoring Networks,</a:t>
            </a:r>
          </a:p>
          <a:p>
            <a:pPr algn="ctr">
              <a:spcBef>
                <a:spcPct val="50000"/>
              </a:spcBef>
            </a:pPr>
            <a:endParaRPr lang="en-US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0"/>
            <a:ext cx="64770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4147" name="Text Box 3"/>
          <p:cNvSpPr txBox="1">
            <a:spLocks noChangeArrowheads="1"/>
          </p:cNvSpPr>
          <p:nvPr/>
        </p:nvSpPr>
        <p:spPr bwMode="auto">
          <a:xfrm>
            <a:off x="0" y="0"/>
            <a:ext cx="2514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ISTANBUL EARTHQUAKE EARLY WARNING SYSTEM</a:t>
            </a:r>
          </a:p>
        </p:txBody>
      </p:sp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403725"/>
            <a:ext cx="64770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304800" y="12954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0" y="838200"/>
            <a:ext cx="2438400" cy="521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The Early Warning part of the I-NET 10+2 strong motion stations were located as close as possible to the Great Marmara Fault zone in “on-line” mode. </a:t>
            </a:r>
          </a:p>
          <a:p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Data Transmission is provided with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Satellite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.  </a:t>
            </a:r>
          </a:p>
          <a:p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The continuous on-line data from these stations is used to provide real time warning for emerging potentially disastrous earthquakes. </a:t>
            </a:r>
          </a:p>
          <a:p>
            <a:pPr>
              <a:spcBef>
                <a:spcPct val="50000"/>
              </a:spcBef>
            </a:pPr>
            <a:endParaRPr lang="en-US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800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85800" y="0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tr-TR">
              <a:latin typeface="Arial" charset="0"/>
            </a:endParaRPr>
          </a:p>
        </p:txBody>
      </p:sp>
      <p:sp>
        <p:nvSpPr>
          <p:cNvPr id="548868" name="Text Box 4"/>
          <p:cNvSpPr txBox="1">
            <a:spLocks noChangeArrowheads="1"/>
          </p:cNvSpPr>
          <p:nvPr/>
        </p:nvSpPr>
        <p:spPr bwMode="auto">
          <a:xfrm>
            <a:off x="-228600" y="685800"/>
            <a:ext cx="21336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ISTANBUL EARTHQUAKE RAPID RESPONSE SYSTEM STATIONS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67175"/>
            <a:ext cx="61817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477000" y="5410200"/>
            <a:ext cx="247696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100 SM stations </a:t>
            </a:r>
          </a:p>
          <a:p>
            <a:r>
              <a:rPr lang="tr-T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in triggering mode, </a:t>
            </a:r>
          </a:p>
          <a:p>
            <a:endParaRPr lang="tr-TR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endParaRPr lang="tr-TR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SHAKE- 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and LOSS-MAPS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Text Box 4"/>
          <p:cNvSpPr txBox="1">
            <a:spLocks noChangeArrowheads="1"/>
          </p:cNvSpPr>
          <p:nvPr/>
        </p:nvSpPr>
        <p:spPr bwMode="auto">
          <a:xfrm>
            <a:off x="304800" y="76200"/>
            <a:ext cx="30368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ＭＳ Ｐゴシック" pitchFamily="34" charset="-128"/>
                <a:cs typeface="Arial" charset="0"/>
              </a:rPr>
              <a:t>Location</a:t>
            </a:r>
            <a:r>
              <a:rPr lang="tr-TR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ＭＳ Ｐゴシック" pitchFamily="34" charset="-128"/>
                <a:cs typeface="Arial" charset="0"/>
              </a:rPr>
              <a:t> o</a:t>
            </a:r>
            <a:r>
              <a:rPr lang="en-US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ＭＳ Ｐゴシック" pitchFamily="34" charset="-128"/>
                <a:cs typeface="Arial" charset="0"/>
              </a:rPr>
              <a:t>f </a:t>
            </a:r>
            <a:r>
              <a:rPr lang="tr-TR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ＭＳ Ｐゴシック" pitchFamily="34" charset="-128"/>
                <a:cs typeface="Arial" charset="0"/>
              </a:rPr>
              <a:t> </a:t>
            </a:r>
            <a:r>
              <a:rPr lang="en-US" altLang="ja-JP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ea typeface="ＭＳ Ｐゴシック" pitchFamily="34" charset="-128"/>
                <a:cs typeface="Arial" charset="0"/>
              </a:rPr>
              <a:t>earthquakes recorded by the system</a:t>
            </a:r>
          </a:p>
        </p:txBody>
      </p:sp>
      <p:sp>
        <p:nvSpPr>
          <p:cNvPr id="235523" name="Text Box 5"/>
          <p:cNvSpPr txBox="1">
            <a:spLocks noChangeArrowheads="1"/>
          </p:cNvSpPr>
          <p:nvPr/>
        </p:nvSpPr>
        <p:spPr bwMode="auto">
          <a:xfrm>
            <a:off x="5334000" y="4343400"/>
            <a:ext cx="3429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ja-JP" sz="2400" b="1" dirty="0">
                <a:latin typeface="Arial Narrow" pitchFamily="34" charset="0"/>
                <a:ea typeface="ＭＳ Ｐゴシック" pitchFamily="34" charset="-128"/>
                <a:cs typeface="Arial" charset="0"/>
              </a:rPr>
              <a:t>Information on recorded Earthquakes</a:t>
            </a:r>
          </a:p>
        </p:txBody>
      </p:sp>
      <p:sp>
        <p:nvSpPr>
          <p:cNvPr id="235524" name="Rectangle 6"/>
          <p:cNvSpPr>
            <a:spLocks noChangeArrowheads="1"/>
          </p:cNvSpPr>
          <p:nvPr/>
        </p:nvSpPr>
        <p:spPr bwMode="auto">
          <a:xfrm>
            <a:off x="6545263" y="6008688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altLang="ja-JP" sz="160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235526" name="9 Resim" descr="Lokasyonlar_yen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0"/>
            <a:ext cx="5791200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4705"/>
            <a:ext cx="5207318" cy="342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0"/>
            <a:ext cx="6400800" cy="386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961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352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9620" name="Text Box 7"/>
          <p:cNvSpPr txBox="1">
            <a:spLocks noChangeArrowheads="1"/>
          </p:cNvSpPr>
          <p:nvPr/>
        </p:nvSpPr>
        <p:spPr bwMode="auto">
          <a:xfrm>
            <a:off x="6629400" y="4572000"/>
            <a:ext cx="25146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March 12 2008 Earthquake</a:t>
            </a:r>
          </a:p>
          <a:p>
            <a:pPr>
              <a:spcBef>
                <a:spcPct val="50000"/>
              </a:spcBef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Shake and Loss Map</a:t>
            </a:r>
          </a:p>
        </p:txBody>
      </p:sp>
      <p:pic>
        <p:nvPicPr>
          <p:cNvPr id="2396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52725"/>
            <a:ext cx="62484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2209800" cy="838200"/>
          </a:xfrm>
          <a:noFill/>
          <a:ln/>
        </p:spPr>
        <p:txBody>
          <a:bodyPr/>
          <a:lstStyle/>
          <a:p>
            <a:pPr algn="ctr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smtClean="0">
                <a:latin typeface="Arial Narrow" pitchFamily="34" charset="0"/>
              </a:rPr>
              <a:t>Communication of Rapid Response Message (Damage Maps)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sz="1800" b="1" smtClean="0">
                <a:latin typeface="Arial Narrow" pitchFamily="34" charset="0"/>
              </a:rPr>
              <a:t>   (Mobile phones and PDA’s)</a:t>
            </a:r>
          </a:p>
        </p:txBody>
      </p:sp>
      <p:pic>
        <p:nvPicPr>
          <p:cNvPr id="205827" name="Picture 3" descr="aux_centers_map2_ye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0"/>
            <a:ext cx="6477000" cy="4208463"/>
          </a:xfrm>
          <a:prstGeom prst="rect">
            <a:avLst/>
          </a:prstGeom>
          <a:noFill/>
        </p:spPr>
      </p:pic>
      <p:sp>
        <p:nvSpPr>
          <p:cNvPr id="205828" name="Text Box 4"/>
          <p:cNvSpPr txBox="1">
            <a:spLocks noChangeArrowheads="1"/>
          </p:cNvSpPr>
          <p:nvPr/>
        </p:nvSpPr>
        <p:spPr bwMode="auto">
          <a:xfrm>
            <a:off x="4419600" y="2286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  <a:latin typeface="Arial Narrow" pitchFamily="34" charset="0"/>
              </a:rPr>
              <a:t>Municipality</a:t>
            </a:r>
          </a:p>
        </p:txBody>
      </p:sp>
      <p:sp>
        <p:nvSpPr>
          <p:cNvPr id="205829" name="Text Box 5"/>
          <p:cNvSpPr txBox="1">
            <a:spLocks noChangeArrowheads="1"/>
          </p:cNvSpPr>
          <p:nvPr/>
        </p:nvSpPr>
        <p:spPr bwMode="auto">
          <a:xfrm>
            <a:off x="3962400" y="2209800"/>
            <a:ext cx="160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  <a:latin typeface="Arial Narrow" pitchFamily="34" charset="0"/>
              </a:rPr>
              <a:t>Governorate</a:t>
            </a:r>
          </a:p>
        </p:txBody>
      </p:sp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6553200" y="2971800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  <a:latin typeface="Arial Narrow" pitchFamily="34" charset="0"/>
              </a:rPr>
              <a:t>1</a:t>
            </a:r>
            <a:r>
              <a:rPr lang="en-US" sz="2000" b="1" baseline="30000">
                <a:solidFill>
                  <a:srgbClr val="000000"/>
                </a:solidFill>
                <a:latin typeface="Arial Narrow" pitchFamily="34" charset="0"/>
              </a:rPr>
              <a:t>st</a:t>
            </a:r>
            <a:r>
              <a:rPr lang="en-US" sz="2000" b="1">
                <a:solidFill>
                  <a:srgbClr val="000000"/>
                </a:solidFill>
                <a:latin typeface="Arial Narrow" pitchFamily="34" charset="0"/>
              </a:rPr>
              <a:t> Army</a:t>
            </a:r>
          </a:p>
        </p:txBody>
      </p:sp>
      <p:pic>
        <p:nvPicPr>
          <p:cNvPr id="2058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70263"/>
            <a:ext cx="5867400" cy="348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832" name="Text Box 8"/>
          <p:cNvSpPr txBox="1">
            <a:spLocks noChangeArrowheads="1"/>
          </p:cNvSpPr>
          <p:nvPr/>
        </p:nvSpPr>
        <p:spPr bwMode="auto">
          <a:xfrm>
            <a:off x="6324600" y="4495800"/>
            <a:ext cx="25908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Arial Narrow" pitchFamily="34" charset="0"/>
              </a:rPr>
              <a:t>NUMBER OF COLLAPSED BUILDINGS PER CELL (Simulated from random data and communicated to end users every day at 10am)</a:t>
            </a:r>
          </a:p>
          <a:p>
            <a:pPr>
              <a:spcBef>
                <a:spcPct val="50000"/>
              </a:spcBef>
            </a:pPr>
            <a:endParaRPr lang="en-US" b="1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8610600" cy="865188"/>
          </a:xfrm>
          <a:solidFill>
            <a:schemeClr val="bg1"/>
          </a:solidFill>
        </p:spPr>
        <p:txBody>
          <a:bodyPr/>
          <a:lstStyle/>
          <a:p>
            <a:r>
              <a:rPr lang="tr-TR" sz="3200" dirty="0" smtClean="0"/>
              <a:t>Marmara Sea </a:t>
            </a:r>
            <a:r>
              <a:rPr lang="tr-TR" sz="3200" dirty="0"/>
              <a:t>Bottom Observatory </a:t>
            </a:r>
            <a:r>
              <a:rPr lang="tr-TR" sz="3200" dirty="0" smtClean="0"/>
              <a:t>System</a:t>
            </a:r>
            <a:endParaRPr lang="tr-TR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8" y="533401"/>
            <a:ext cx="8295896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81000" y="5562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Installed in 2011. 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8925" y="5886271"/>
            <a:ext cx="80168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tr-TR" dirty="0" smtClean="0"/>
              <a:t>5TD 3C Guralp </a:t>
            </a:r>
            <a:r>
              <a:rPr lang="tr-TR" dirty="0" smtClean="0"/>
              <a:t>Accelerometers, </a:t>
            </a:r>
            <a:r>
              <a:rPr lang="tr-TR" dirty="0" smtClean="0"/>
              <a:t>3TD 3C Guralp BB </a:t>
            </a:r>
            <a:r>
              <a:rPr lang="tr-TR" dirty="0" smtClean="0"/>
              <a:t>seismometers, </a:t>
            </a:r>
          </a:p>
          <a:p>
            <a:pPr>
              <a:buFontTx/>
              <a:buChar char="•"/>
            </a:pPr>
            <a:r>
              <a:rPr lang="tr-TR" dirty="0" smtClean="0"/>
              <a:t>Pressure </a:t>
            </a:r>
            <a:r>
              <a:rPr lang="tr-TR" dirty="0" smtClean="0"/>
              <a:t>difference </a:t>
            </a:r>
            <a:r>
              <a:rPr lang="tr-TR" dirty="0" smtClean="0"/>
              <a:t>measurement, </a:t>
            </a:r>
            <a:r>
              <a:rPr lang="tr-TR" dirty="0" smtClean="0"/>
              <a:t>Hydrophene measurement</a:t>
            </a:r>
          </a:p>
          <a:p>
            <a:pPr>
              <a:buFontTx/>
              <a:buChar char="•"/>
            </a:pPr>
            <a:r>
              <a:rPr lang="tr-TR" dirty="0" smtClean="0"/>
              <a:t> Temperature </a:t>
            </a:r>
            <a:r>
              <a:rPr lang="tr-TR" dirty="0" smtClean="0"/>
              <a:t>measurement,  </a:t>
            </a:r>
            <a:r>
              <a:rPr lang="tr-TR" dirty="0" smtClean="0"/>
              <a:t>Flow </a:t>
            </a:r>
            <a:r>
              <a:rPr lang="tr-TR" dirty="0" smtClean="0"/>
              <a:t>meter, real </a:t>
            </a:r>
            <a:r>
              <a:rPr lang="tr-TR" dirty="0" smtClean="0"/>
              <a:t>time </a:t>
            </a:r>
            <a:r>
              <a:rPr lang="tr-TR" dirty="0" smtClean="0"/>
              <a:t>camera,</a:t>
            </a:r>
            <a:endParaRPr lang="tr-TR" dirty="0" smtClean="0"/>
          </a:p>
          <a:p>
            <a:r>
              <a:rPr lang="tr-TR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2991</TotalTime>
  <Words>464</Words>
  <Application>Microsoft Office PowerPoint</Application>
  <PresentationFormat>On-screen Show (4:3)</PresentationFormat>
  <Paragraphs>105</Paragraphs>
  <Slides>19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Globe</vt:lpstr>
      <vt:lpstr>Picture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Marmara Sea Bottom Observatory System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BOUN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Boğaziçi University  Kandilli Observatory and Earthquake Research Institute Department of Earthquake Engineering                                                       Aydın MERT</dc:title>
  <dc:creator>AYDIN MERT</dc:creator>
  <cp:lastModifiedBy>can1</cp:lastModifiedBy>
  <cp:revision>140</cp:revision>
  <dcterms:created xsi:type="dcterms:W3CDTF">2001-11-27T13:14:37Z</dcterms:created>
  <dcterms:modified xsi:type="dcterms:W3CDTF">2012-09-25T16:16:07Z</dcterms:modified>
</cp:coreProperties>
</file>