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9"/>
  </p:notesMasterIdLst>
  <p:handoutMasterIdLst>
    <p:handoutMasterId r:id="rId10"/>
  </p:handoutMasterIdLst>
  <p:sldIdLst>
    <p:sldId id="542" r:id="rId2"/>
    <p:sldId id="689" r:id="rId3"/>
    <p:sldId id="690" r:id="rId4"/>
    <p:sldId id="692" r:id="rId5"/>
    <p:sldId id="694" r:id="rId6"/>
    <p:sldId id="691" r:id="rId7"/>
    <p:sldId id="695" r:id="rId8"/>
  </p:sldIdLst>
  <p:sldSz cx="9144000" cy="6858000" type="screen4x3"/>
  <p:notesSz cx="6648450" cy="9810750"/>
  <p:defaultTextStyle>
    <a:defPPr>
      <a:defRPr lang="it-IT"/>
    </a:defPPr>
    <a:lvl1pPr algn="ctr" rtl="0" eaLnBrk="0" fontAlgn="base" hangingPunct="0">
      <a:spcBef>
        <a:spcPct val="20000"/>
      </a:spcBef>
      <a:spcAft>
        <a:spcPct val="0"/>
      </a:spcAft>
      <a:defRPr sz="2600" kern="1200">
        <a:solidFill>
          <a:schemeClr val="tx1"/>
        </a:solidFill>
        <a:latin typeface="Arial Narrow" charset="0"/>
        <a:ea typeface="ＭＳ Ｐゴシック" charset="0"/>
        <a:cs typeface="+mn-cs"/>
      </a:defRPr>
    </a:lvl1pPr>
    <a:lvl2pPr marL="457200" algn="ctr" rtl="0" eaLnBrk="0" fontAlgn="base" hangingPunct="0">
      <a:spcBef>
        <a:spcPct val="20000"/>
      </a:spcBef>
      <a:spcAft>
        <a:spcPct val="0"/>
      </a:spcAft>
      <a:defRPr sz="2600" kern="1200">
        <a:solidFill>
          <a:schemeClr val="tx1"/>
        </a:solidFill>
        <a:latin typeface="Arial Narrow" charset="0"/>
        <a:ea typeface="ＭＳ Ｐゴシック" charset="0"/>
        <a:cs typeface="+mn-cs"/>
      </a:defRPr>
    </a:lvl2pPr>
    <a:lvl3pPr marL="914400" algn="ctr" rtl="0" eaLnBrk="0" fontAlgn="base" hangingPunct="0">
      <a:spcBef>
        <a:spcPct val="20000"/>
      </a:spcBef>
      <a:spcAft>
        <a:spcPct val="0"/>
      </a:spcAft>
      <a:defRPr sz="2600" kern="1200">
        <a:solidFill>
          <a:schemeClr val="tx1"/>
        </a:solidFill>
        <a:latin typeface="Arial Narrow" charset="0"/>
        <a:ea typeface="ＭＳ Ｐゴシック" charset="0"/>
        <a:cs typeface="+mn-cs"/>
      </a:defRPr>
    </a:lvl3pPr>
    <a:lvl4pPr marL="1371600" algn="ctr" rtl="0" eaLnBrk="0" fontAlgn="base" hangingPunct="0">
      <a:spcBef>
        <a:spcPct val="20000"/>
      </a:spcBef>
      <a:spcAft>
        <a:spcPct val="0"/>
      </a:spcAft>
      <a:defRPr sz="2600" kern="1200">
        <a:solidFill>
          <a:schemeClr val="tx1"/>
        </a:solidFill>
        <a:latin typeface="Arial Narrow" charset="0"/>
        <a:ea typeface="ＭＳ Ｐゴシック" charset="0"/>
        <a:cs typeface="+mn-cs"/>
      </a:defRPr>
    </a:lvl4pPr>
    <a:lvl5pPr marL="1828800" algn="ctr" rtl="0" eaLnBrk="0" fontAlgn="base" hangingPunct="0">
      <a:spcBef>
        <a:spcPct val="20000"/>
      </a:spcBef>
      <a:spcAft>
        <a:spcPct val="0"/>
      </a:spcAft>
      <a:defRPr sz="2600" kern="1200">
        <a:solidFill>
          <a:schemeClr val="tx1"/>
        </a:solidFill>
        <a:latin typeface="Arial Narrow" charset="0"/>
        <a:ea typeface="ＭＳ Ｐゴシック" charset="0"/>
        <a:cs typeface="+mn-cs"/>
      </a:defRPr>
    </a:lvl5pPr>
    <a:lvl6pPr marL="2286000" algn="l" defTabSz="457200" rtl="0" eaLnBrk="1" latinLnBrk="0" hangingPunct="1">
      <a:defRPr sz="2600" kern="1200">
        <a:solidFill>
          <a:schemeClr val="tx1"/>
        </a:solidFill>
        <a:latin typeface="Arial Narrow" charset="0"/>
        <a:ea typeface="ＭＳ Ｐゴシック" charset="0"/>
        <a:cs typeface="+mn-cs"/>
      </a:defRPr>
    </a:lvl6pPr>
    <a:lvl7pPr marL="2743200" algn="l" defTabSz="457200" rtl="0" eaLnBrk="1" latinLnBrk="0" hangingPunct="1">
      <a:defRPr sz="2600" kern="1200">
        <a:solidFill>
          <a:schemeClr val="tx1"/>
        </a:solidFill>
        <a:latin typeface="Arial Narrow" charset="0"/>
        <a:ea typeface="ＭＳ Ｐゴシック" charset="0"/>
        <a:cs typeface="+mn-cs"/>
      </a:defRPr>
    </a:lvl7pPr>
    <a:lvl8pPr marL="3200400" algn="l" defTabSz="457200" rtl="0" eaLnBrk="1" latinLnBrk="0" hangingPunct="1">
      <a:defRPr sz="2600" kern="1200">
        <a:solidFill>
          <a:schemeClr val="tx1"/>
        </a:solidFill>
        <a:latin typeface="Arial Narrow" charset="0"/>
        <a:ea typeface="ＭＳ Ｐゴシック" charset="0"/>
        <a:cs typeface="+mn-cs"/>
      </a:defRPr>
    </a:lvl8pPr>
    <a:lvl9pPr marL="3657600" algn="l" defTabSz="457200" rtl="0" eaLnBrk="1" latinLnBrk="0" hangingPunct="1">
      <a:defRPr sz="2600" kern="1200">
        <a:solidFill>
          <a:schemeClr val="tx1"/>
        </a:solidFill>
        <a:latin typeface="Arial Narrow"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0000"/>
    <a:srgbClr val="1F1D4B"/>
    <a:srgbClr val="27245E"/>
    <a:srgbClr val="000066"/>
    <a:srgbClr val="000096"/>
    <a:srgbClr val="003366"/>
    <a:srgbClr val="3333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4648" autoAdjust="0"/>
  </p:normalViewPr>
  <p:slideViewPr>
    <p:cSldViewPr>
      <p:cViewPr>
        <p:scale>
          <a:sx n="100" d="100"/>
          <a:sy n="100" d="100"/>
        </p:scale>
        <p:origin x="-402" y="1254"/>
      </p:cViewPr>
      <p:guideLst>
        <p:guide orient="horz" pos="73"/>
        <p:guide orient="horz"/>
        <p:guide orient="horz" pos="346"/>
        <p:guide orient="horz" pos="300"/>
        <p:guide pos="22"/>
        <p:guide pos="47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4"/>
    </p:cViewPr>
  </p:sorterViewPr>
  <p:notesViewPr>
    <p:cSldViewPr>
      <p:cViewPr varScale="1">
        <p:scale>
          <a:sx n="52" d="100"/>
          <a:sy n="52" d="100"/>
        </p:scale>
        <p:origin x="-2166" y="-84"/>
      </p:cViewPr>
      <p:guideLst>
        <p:guide orient="horz" pos="3090"/>
        <p:guide pos="209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881313"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9975" tIns="44988" rIns="89975" bIns="44988" numCol="1" anchor="t" anchorCtr="0" compatLnSpc="1">
            <a:prstTxWarp prst="textNoShape">
              <a:avLst/>
            </a:prstTxWarp>
          </a:bodyPr>
          <a:lstStyle>
            <a:lvl1pPr algn="l" defTabSz="898525">
              <a:spcBef>
                <a:spcPct val="0"/>
              </a:spcBef>
              <a:defRPr sz="1100">
                <a:latin typeface="Times" charset="0"/>
              </a:defRPr>
            </a:lvl1pPr>
          </a:lstStyle>
          <a:p>
            <a:endParaRPr lang="it-IT"/>
          </a:p>
        </p:txBody>
      </p:sp>
      <p:sp>
        <p:nvSpPr>
          <p:cNvPr id="12291" name="Rectangle 3"/>
          <p:cNvSpPr>
            <a:spLocks noGrp="1" noChangeArrowheads="1"/>
          </p:cNvSpPr>
          <p:nvPr>
            <p:ph type="dt" sz="quarter" idx="1"/>
          </p:nvPr>
        </p:nvSpPr>
        <p:spPr bwMode="auto">
          <a:xfrm>
            <a:off x="3767138" y="0"/>
            <a:ext cx="2881312"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9975" tIns="44988" rIns="89975" bIns="44988" numCol="1" anchor="t" anchorCtr="0" compatLnSpc="1">
            <a:prstTxWarp prst="textNoShape">
              <a:avLst/>
            </a:prstTxWarp>
          </a:bodyPr>
          <a:lstStyle>
            <a:lvl1pPr algn="r" defTabSz="898525">
              <a:spcBef>
                <a:spcPct val="0"/>
              </a:spcBef>
              <a:defRPr sz="1100">
                <a:latin typeface="Times" charset="0"/>
              </a:defRPr>
            </a:lvl1pPr>
          </a:lstStyle>
          <a:p>
            <a:endParaRPr lang="it-IT"/>
          </a:p>
        </p:txBody>
      </p:sp>
      <p:sp>
        <p:nvSpPr>
          <p:cNvPr id="12292" name="Rectangle 4"/>
          <p:cNvSpPr>
            <a:spLocks noGrp="1" noChangeArrowheads="1"/>
          </p:cNvSpPr>
          <p:nvPr>
            <p:ph type="ftr" sz="quarter" idx="2"/>
          </p:nvPr>
        </p:nvSpPr>
        <p:spPr bwMode="auto">
          <a:xfrm>
            <a:off x="0" y="9318625"/>
            <a:ext cx="2881313"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9975" tIns="44988" rIns="89975" bIns="44988" numCol="1" anchor="b" anchorCtr="0" compatLnSpc="1">
            <a:prstTxWarp prst="textNoShape">
              <a:avLst/>
            </a:prstTxWarp>
          </a:bodyPr>
          <a:lstStyle>
            <a:lvl1pPr algn="l" defTabSz="898525">
              <a:spcBef>
                <a:spcPct val="0"/>
              </a:spcBef>
              <a:defRPr sz="1100">
                <a:latin typeface="Times" charset="0"/>
              </a:defRPr>
            </a:lvl1pPr>
          </a:lstStyle>
          <a:p>
            <a:endParaRPr lang="it-IT"/>
          </a:p>
        </p:txBody>
      </p:sp>
      <p:sp>
        <p:nvSpPr>
          <p:cNvPr id="12293" name="Rectangle 5"/>
          <p:cNvSpPr>
            <a:spLocks noGrp="1" noChangeArrowheads="1"/>
          </p:cNvSpPr>
          <p:nvPr>
            <p:ph type="sldNum" sz="quarter" idx="3"/>
          </p:nvPr>
        </p:nvSpPr>
        <p:spPr bwMode="auto">
          <a:xfrm>
            <a:off x="3767138" y="9318625"/>
            <a:ext cx="2881312"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9975" tIns="44988" rIns="89975" bIns="44988" numCol="1" anchor="b" anchorCtr="0" compatLnSpc="1">
            <a:prstTxWarp prst="textNoShape">
              <a:avLst/>
            </a:prstTxWarp>
          </a:bodyPr>
          <a:lstStyle>
            <a:lvl1pPr algn="r" defTabSz="898525">
              <a:spcBef>
                <a:spcPct val="0"/>
              </a:spcBef>
              <a:defRPr sz="1100">
                <a:latin typeface="Times" charset="0"/>
              </a:defRPr>
            </a:lvl1pPr>
          </a:lstStyle>
          <a:p>
            <a:fld id="{5FE53C23-EF66-CE48-945B-2B4ADF487137}" type="slidenum">
              <a:rPr lang="it-IT"/>
              <a:pPr/>
              <a:t>‹N›</a:t>
            </a:fld>
            <a:endParaRPr lang="it-IT"/>
          </a:p>
        </p:txBody>
      </p:sp>
    </p:spTree>
    <p:extLst>
      <p:ext uri="{BB962C8B-B14F-4D97-AF65-F5344CB8AC3E}">
        <p14:creationId xmlns:p14="http://schemas.microsoft.com/office/powerpoint/2010/main" xmlns="" val="523108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1313"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9975" tIns="44988" rIns="89975" bIns="44988" numCol="1" anchor="t" anchorCtr="0" compatLnSpc="1">
            <a:prstTxWarp prst="textNoShape">
              <a:avLst/>
            </a:prstTxWarp>
          </a:bodyPr>
          <a:lstStyle>
            <a:lvl1pPr algn="l" defTabSz="898525">
              <a:spcBef>
                <a:spcPct val="0"/>
              </a:spcBef>
              <a:defRPr sz="1100">
                <a:latin typeface="Times" charset="0"/>
              </a:defRPr>
            </a:lvl1pPr>
          </a:lstStyle>
          <a:p>
            <a:endParaRPr lang="it-IT"/>
          </a:p>
        </p:txBody>
      </p:sp>
      <p:sp>
        <p:nvSpPr>
          <p:cNvPr id="3075" name="Rectangle 3"/>
          <p:cNvSpPr>
            <a:spLocks noGrp="1" noChangeArrowheads="1"/>
          </p:cNvSpPr>
          <p:nvPr>
            <p:ph type="dt" idx="1"/>
          </p:nvPr>
        </p:nvSpPr>
        <p:spPr bwMode="auto">
          <a:xfrm>
            <a:off x="3767138" y="0"/>
            <a:ext cx="2881312"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9975" tIns="44988" rIns="89975" bIns="44988" numCol="1" anchor="t" anchorCtr="0" compatLnSpc="1">
            <a:prstTxWarp prst="textNoShape">
              <a:avLst/>
            </a:prstTxWarp>
          </a:bodyPr>
          <a:lstStyle>
            <a:lvl1pPr algn="r" defTabSz="898525">
              <a:spcBef>
                <a:spcPct val="0"/>
              </a:spcBef>
              <a:defRPr sz="1100">
                <a:latin typeface="Times" charset="0"/>
              </a:defRPr>
            </a:lvl1pPr>
          </a:lstStyle>
          <a:p>
            <a:endParaRPr lang="it-IT"/>
          </a:p>
        </p:txBody>
      </p:sp>
      <p:sp>
        <p:nvSpPr>
          <p:cNvPr id="3076" name="Rectangle 4"/>
          <p:cNvSpPr>
            <a:spLocks noGrp="1" noRot="1" noChangeAspect="1" noChangeArrowheads="1" noTextEdit="1"/>
          </p:cNvSpPr>
          <p:nvPr>
            <p:ph type="sldImg" idx="2"/>
          </p:nvPr>
        </p:nvSpPr>
        <p:spPr bwMode="auto">
          <a:xfrm>
            <a:off x="871538" y="735013"/>
            <a:ext cx="4906962" cy="367982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887413" y="4660900"/>
            <a:ext cx="4873625" cy="4414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9975" tIns="44988" rIns="89975" bIns="44988"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078" name="Rectangle 6"/>
          <p:cNvSpPr>
            <a:spLocks noGrp="1" noChangeArrowheads="1"/>
          </p:cNvSpPr>
          <p:nvPr>
            <p:ph type="ftr" sz="quarter" idx="4"/>
          </p:nvPr>
        </p:nvSpPr>
        <p:spPr bwMode="auto">
          <a:xfrm>
            <a:off x="0" y="9318625"/>
            <a:ext cx="2881313"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9975" tIns="44988" rIns="89975" bIns="44988" numCol="1" anchor="b" anchorCtr="0" compatLnSpc="1">
            <a:prstTxWarp prst="textNoShape">
              <a:avLst/>
            </a:prstTxWarp>
          </a:bodyPr>
          <a:lstStyle>
            <a:lvl1pPr algn="l" defTabSz="898525">
              <a:spcBef>
                <a:spcPct val="0"/>
              </a:spcBef>
              <a:defRPr sz="1100">
                <a:latin typeface="Times" charset="0"/>
              </a:defRPr>
            </a:lvl1pPr>
          </a:lstStyle>
          <a:p>
            <a:endParaRPr lang="it-IT"/>
          </a:p>
        </p:txBody>
      </p:sp>
      <p:sp>
        <p:nvSpPr>
          <p:cNvPr id="3079" name="Rectangle 7"/>
          <p:cNvSpPr>
            <a:spLocks noGrp="1" noChangeArrowheads="1"/>
          </p:cNvSpPr>
          <p:nvPr>
            <p:ph type="sldNum" sz="quarter" idx="5"/>
          </p:nvPr>
        </p:nvSpPr>
        <p:spPr bwMode="auto">
          <a:xfrm>
            <a:off x="3767138" y="9318625"/>
            <a:ext cx="2881312"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9975" tIns="44988" rIns="89975" bIns="44988" numCol="1" anchor="b" anchorCtr="0" compatLnSpc="1">
            <a:prstTxWarp prst="textNoShape">
              <a:avLst/>
            </a:prstTxWarp>
          </a:bodyPr>
          <a:lstStyle>
            <a:lvl1pPr algn="r" defTabSz="898525">
              <a:spcBef>
                <a:spcPct val="0"/>
              </a:spcBef>
              <a:defRPr sz="1100">
                <a:latin typeface="Times" charset="0"/>
              </a:defRPr>
            </a:lvl1pPr>
          </a:lstStyle>
          <a:p>
            <a:fld id="{8FD4D22A-D932-4246-BD39-4EC96395D8F8}" type="slidenum">
              <a:rPr lang="it-IT"/>
              <a:pPr/>
              <a:t>‹N›</a:t>
            </a:fld>
            <a:endParaRPr lang="it-IT"/>
          </a:p>
        </p:txBody>
      </p:sp>
    </p:spTree>
    <p:extLst>
      <p:ext uri="{BB962C8B-B14F-4D97-AF65-F5344CB8AC3E}">
        <p14:creationId xmlns:p14="http://schemas.microsoft.com/office/powerpoint/2010/main" xmlns="" val="36927530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F53DBC0-9083-6C46-BB16-E608E605CE88}" type="slidenum">
              <a:rPr lang="it-IT"/>
              <a:pPr/>
              <a:t>1</a:t>
            </a:fld>
            <a:endParaRPr lang="it-IT"/>
          </a:p>
        </p:txBody>
      </p:sp>
      <p:sp>
        <p:nvSpPr>
          <p:cNvPr id="85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570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4882C58-3F03-BB49-B890-801ED0646EBC}" type="slidenum">
              <a:rPr lang="it-IT"/>
              <a:pPr/>
              <a:t>5</a:t>
            </a:fld>
            <a:endParaRPr lang="it-IT"/>
          </a:p>
        </p:txBody>
      </p:sp>
      <p:sp>
        <p:nvSpPr>
          <p:cNvPr id="1170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04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4882C58-3F03-BB49-B890-801ED0646EBC}" type="slidenum">
              <a:rPr lang="it-IT"/>
              <a:pPr/>
              <a:t>6</a:t>
            </a:fld>
            <a:endParaRPr lang="it-IT"/>
          </a:p>
        </p:txBody>
      </p:sp>
      <p:sp>
        <p:nvSpPr>
          <p:cNvPr id="1170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04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4882C58-3F03-BB49-B890-801ED0646EBC}" type="slidenum">
              <a:rPr lang="it-IT"/>
              <a:pPr/>
              <a:t>7</a:t>
            </a:fld>
            <a:endParaRPr lang="it-IT"/>
          </a:p>
        </p:txBody>
      </p:sp>
      <p:sp>
        <p:nvSpPr>
          <p:cNvPr id="1170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0435"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 val="428089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57134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76200"/>
            <a:ext cx="2057400" cy="59436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09600" y="76200"/>
            <a:ext cx="6019800" cy="59436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44133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09600" y="76200"/>
            <a:ext cx="5943600" cy="838200"/>
          </a:xfrm>
        </p:spPr>
        <p:txBody>
          <a:bodyPr/>
          <a:lstStyle/>
          <a:p>
            <a:r>
              <a:rPr lang="it-IT" smtClean="0"/>
              <a:t>Fare clic per modificare stile</a:t>
            </a:r>
            <a:endParaRPr lang="it-IT"/>
          </a:p>
        </p:txBody>
      </p:sp>
      <p:sp>
        <p:nvSpPr>
          <p:cNvPr id="3" name="Segnaposto contenuto 2"/>
          <p:cNvSpPr>
            <a:spLocks noGrp="1"/>
          </p:cNvSpPr>
          <p:nvPr>
            <p:ph sz="quarter" idx="1"/>
          </p:nvPr>
        </p:nvSpPr>
        <p:spPr>
          <a:xfrm>
            <a:off x="609600" y="1066800"/>
            <a:ext cx="4038600" cy="24003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800600" y="1066800"/>
            <a:ext cx="4038600" cy="24003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609600" y="3619500"/>
            <a:ext cx="4038600" cy="24003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800600" y="3619500"/>
            <a:ext cx="4038600" cy="24003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42260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61373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Tree>
    <p:extLst>
      <p:ext uri="{BB962C8B-B14F-4D97-AF65-F5344CB8AC3E}">
        <p14:creationId xmlns:p14="http://schemas.microsoft.com/office/powerpoint/2010/main" xmlns="" val="259458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096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8453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42391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Tree>
    <p:extLst>
      <p:ext uri="{BB962C8B-B14F-4D97-AF65-F5344CB8AC3E}">
        <p14:creationId xmlns:p14="http://schemas.microsoft.com/office/powerpoint/2010/main" xmlns="" val="305572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177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xmlns="" val="247034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xmlns="" val="398784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Grp="1" noChangeAspect="1" noChangeArrowheads="1"/>
          </p:cNvSpPr>
          <p:nvPr>
            <p:ph type="title"/>
          </p:nvPr>
        </p:nvSpPr>
        <p:spPr bwMode="auto">
          <a:xfrm>
            <a:off x="609600" y="76200"/>
            <a:ext cx="5943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it-IT"/>
              <a:t>Fare clic per modificare stile</a:t>
            </a:r>
          </a:p>
        </p:txBody>
      </p:sp>
      <p:sp>
        <p:nvSpPr>
          <p:cNvPr id="1090" name="Rectangle 66"/>
          <p:cNvSpPr>
            <a:spLocks noGrp="1" noChangeArrowheads="1"/>
          </p:cNvSpPr>
          <p:nvPr>
            <p:ph type="body" idx="1"/>
          </p:nvPr>
        </p:nvSpPr>
        <p:spPr bwMode="auto">
          <a:xfrm>
            <a:off x="609600" y="1066800"/>
            <a:ext cx="822960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104" name="Line 80"/>
          <p:cNvSpPr>
            <a:spLocks noChangeShapeType="1"/>
          </p:cNvSpPr>
          <p:nvPr userDrawn="1"/>
        </p:nvSpPr>
        <p:spPr bwMode="auto">
          <a:xfrm>
            <a:off x="0" y="6165850"/>
            <a:ext cx="9144000" cy="0"/>
          </a:xfrm>
          <a:prstGeom prst="line">
            <a:avLst/>
          </a:prstGeom>
          <a:noFill/>
          <a:ln w="28575">
            <a:solidFill>
              <a:srgbClr val="6666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it-IT"/>
          </a:p>
        </p:txBody>
      </p:sp>
      <p:sp>
        <p:nvSpPr>
          <p:cNvPr id="1105" name="Line 81"/>
          <p:cNvSpPr>
            <a:spLocks noChangeShapeType="1"/>
          </p:cNvSpPr>
          <p:nvPr userDrawn="1"/>
        </p:nvSpPr>
        <p:spPr bwMode="auto">
          <a:xfrm>
            <a:off x="0" y="908050"/>
            <a:ext cx="9144000" cy="0"/>
          </a:xfrm>
          <a:prstGeom prst="line">
            <a:avLst/>
          </a:prstGeom>
          <a:noFill/>
          <a:ln w="28575">
            <a:solidFill>
              <a:srgbClr val="6666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it-IT"/>
          </a:p>
        </p:txBody>
      </p:sp>
      <p:pic>
        <p:nvPicPr>
          <p:cNvPr id="2" name="Immagine 1" descr="Banner.jpg"/>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179512" y="6237312"/>
            <a:ext cx="3048000" cy="5791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ea typeface="ＭＳ Ｐゴシック" charset="0"/>
        </a:defRPr>
      </a:lvl2pPr>
      <a:lvl3pPr algn="l" rtl="0" eaLnBrk="0" fontAlgn="base" hangingPunct="0">
        <a:spcBef>
          <a:spcPct val="0"/>
        </a:spcBef>
        <a:spcAft>
          <a:spcPct val="0"/>
        </a:spcAft>
        <a:defRPr sz="2200" b="1">
          <a:solidFill>
            <a:srgbClr val="003F6E"/>
          </a:solidFill>
          <a:latin typeface="Arial" charset="0"/>
          <a:ea typeface="ＭＳ Ｐゴシック" charset="0"/>
        </a:defRPr>
      </a:lvl3pPr>
      <a:lvl4pPr algn="l" rtl="0" eaLnBrk="0" fontAlgn="base" hangingPunct="0">
        <a:spcBef>
          <a:spcPct val="0"/>
        </a:spcBef>
        <a:spcAft>
          <a:spcPct val="0"/>
        </a:spcAft>
        <a:defRPr sz="2200" b="1">
          <a:solidFill>
            <a:srgbClr val="003F6E"/>
          </a:solidFill>
          <a:latin typeface="Arial" charset="0"/>
          <a:ea typeface="ＭＳ Ｐゴシック" charset="0"/>
        </a:defRPr>
      </a:lvl4pPr>
      <a:lvl5pPr algn="l" rtl="0" eaLnBrk="0" fontAlgn="base" hangingPunct="0">
        <a:spcBef>
          <a:spcPct val="0"/>
        </a:spcBef>
        <a:spcAft>
          <a:spcPct val="0"/>
        </a:spcAft>
        <a:defRPr sz="2200" b="1">
          <a:solidFill>
            <a:srgbClr val="003F6E"/>
          </a:solidFill>
          <a:latin typeface="Arial" charset="0"/>
          <a:ea typeface="ＭＳ Ｐゴシック" charset="0"/>
        </a:defRPr>
      </a:lvl5pPr>
      <a:lvl6pPr marL="457200" algn="l" rtl="0" eaLnBrk="0" fontAlgn="base" hangingPunct="0">
        <a:spcBef>
          <a:spcPct val="0"/>
        </a:spcBef>
        <a:spcAft>
          <a:spcPct val="0"/>
        </a:spcAft>
        <a:defRPr sz="2200" b="1">
          <a:solidFill>
            <a:srgbClr val="003F6E"/>
          </a:solidFill>
          <a:latin typeface="Arial" charset="0"/>
          <a:ea typeface="ＭＳ Ｐゴシック" charset="0"/>
        </a:defRPr>
      </a:lvl6pPr>
      <a:lvl7pPr marL="914400" algn="l" rtl="0" eaLnBrk="0" fontAlgn="base" hangingPunct="0">
        <a:spcBef>
          <a:spcPct val="0"/>
        </a:spcBef>
        <a:spcAft>
          <a:spcPct val="0"/>
        </a:spcAft>
        <a:defRPr sz="2200" b="1">
          <a:solidFill>
            <a:srgbClr val="003F6E"/>
          </a:solidFill>
          <a:latin typeface="Arial" charset="0"/>
          <a:ea typeface="ＭＳ Ｐゴシック" charset="0"/>
        </a:defRPr>
      </a:lvl7pPr>
      <a:lvl8pPr marL="1371600" algn="l" rtl="0" eaLnBrk="0" fontAlgn="base" hangingPunct="0">
        <a:spcBef>
          <a:spcPct val="0"/>
        </a:spcBef>
        <a:spcAft>
          <a:spcPct val="0"/>
        </a:spcAft>
        <a:defRPr sz="2200" b="1">
          <a:solidFill>
            <a:srgbClr val="003F6E"/>
          </a:solidFill>
          <a:latin typeface="Arial" charset="0"/>
          <a:ea typeface="ＭＳ Ｐゴシック" charset="0"/>
        </a:defRPr>
      </a:lvl8pPr>
      <a:lvl9pPr marL="1828800" algn="l" rtl="0" eaLnBrk="0" fontAlgn="base" hangingPunct="0">
        <a:spcBef>
          <a:spcPct val="0"/>
        </a:spcBef>
        <a:spcAft>
          <a:spcPct val="0"/>
        </a:spcAft>
        <a:defRPr sz="2200" b="1">
          <a:solidFill>
            <a:srgbClr val="003F6E"/>
          </a:solidFill>
          <a:latin typeface="Arial" charset="0"/>
          <a:ea typeface="ＭＳ Ｐゴシック"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20000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004D82"/>
        </a:buClr>
        <a:buChar char="•"/>
        <a:defRPr>
          <a:solidFill>
            <a:schemeClr val="tx1"/>
          </a:solidFill>
          <a:latin typeface="+mn-lt"/>
          <a:ea typeface="+mn-ea"/>
        </a:defRPr>
      </a:lvl3pPr>
      <a:lvl4pPr marL="1600200" indent="-228600" algn="l" rtl="0" eaLnBrk="0" fontAlgn="base" hangingPunct="0">
        <a:spcBef>
          <a:spcPct val="20000"/>
        </a:spcBef>
        <a:spcAft>
          <a:spcPct val="0"/>
        </a:spcAft>
        <a:buClr>
          <a:srgbClr val="004C80"/>
        </a:buClr>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inion Web" charset="0"/>
          <a:ea typeface="+mn-ea"/>
        </a:defRPr>
      </a:lvl5pPr>
      <a:lvl6pPr marL="2514600" indent="-228600" algn="l" rtl="0" eaLnBrk="0" fontAlgn="base" hangingPunct="0">
        <a:spcBef>
          <a:spcPct val="20000"/>
        </a:spcBef>
        <a:spcAft>
          <a:spcPct val="0"/>
        </a:spcAft>
        <a:buChar char="»"/>
        <a:defRPr>
          <a:solidFill>
            <a:schemeClr val="tx1"/>
          </a:solidFill>
          <a:latin typeface="Minion Web" charset="0"/>
          <a:ea typeface="+mn-ea"/>
        </a:defRPr>
      </a:lvl6pPr>
      <a:lvl7pPr marL="2971800" indent="-228600" algn="l" rtl="0" eaLnBrk="0" fontAlgn="base" hangingPunct="0">
        <a:spcBef>
          <a:spcPct val="20000"/>
        </a:spcBef>
        <a:spcAft>
          <a:spcPct val="0"/>
        </a:spcAft>
        <a:buChar char="»"/>
        <a:defRPr>
          <a:solidFill>
            <a:schemeClr val="tx1"/>
          </a:solidFill>
          <a:latin typeface="Minion Web" charset="0"/>
          <a:ea typeface="+mn-ea"/>
        </a:defRPr>
      </a:lvl7pPr>
      <a:lvl8pPr marL="3429000" indent="-228600" algn="l" rtl="0" eaLnBrk="0" fontAlgn="base" hangingPunct="0">
        <a:spcBef>
          <a:spcPct val="20000"/>
        </a:spcBef>
        <a:spcAft>
          <a:spcPct val="0"/>
        </a:spcAft>
        <a:buChar char="»"/>
        <a:defRPr>
          <a:solidFill>
            <a:schemeClr val="tx1"/>
          </a:solidFill>
          <a:latin typeface="Minion Web" charset="0"/>
          <a:ea typeface="+mn-ea"/>
        </a:defRPr>
      </a:lvl8pPr>
      <a:lvl9pPr marL="3886200" indent="-228600" algn="l" rtl="0" eaLnBrk="0" fontAlgn="base" hangingPunct="0">
        <a:spcBef>
          <a:spcPct val="20000"/>
        </a:spcBef>
        <a:spcAft>
          <a:spcPct val="0"/>
        </a:spcAft>
        <a:buChar char="»"/>
        <a:defRPr>
          <a:solidFill>
            <a:schemeClr val="tx1"/>
          </a:solidFill>
          <a:latin typeface="Minion Web" charset="0"/>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spect="1" noChangeArrowheads="1"/>
          </p:cNvSpPr>
          <p:nvPr>
            <p:ph type="title" sz="quarter"/>
          </p:nvPr>
        </p:nvSpPr>
        <p:spPr>
          <a:xfrm>
            <a:off x="840432" y="1600200"/>
            <a:ext cx="7620000" cy="1311128"/>
          </a:xfrm>
          <a:noFill/>
          <a:ln/>
          <a:extLst>
            <a:ext uri="{91240B29-F687-4f45-9708-019B960494DF}">
              <a14:hiddenLine xmlns:a14="http://schemas.microsoft.com/office/drawing/2010/main" xmlns="" w="28575" cap="flat" cmpd="sng">
                <a:solidFill>
                  <a:srgbClr val="6699FF"/>
                </a:solidFill>
                <a:prstDash val="solid"/>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lgn="ctr" defTabSz="625475" eaLnBrk="1" hangingPunct="1">
              <a:lnSpc>
                <a:spcPct val="120000"/>
              </a:lnSpc>
              <a:spcBef>
                <a:spcPct val="20000"/>
              </a:spcBef>
              <a:spcAft>
                <a:spcPct val="30000"/>
              </a:spcAft>
              <a:tabLst>
                <a:tab pos="719138" algn="l"/>
              </a:tabLst>
            </a:pPr>
            <a:r>
              <a:rPr lang="it-IT" sz="3600" noProof="1" smtClean="0">
                <a:solidFill>
                  <a:srgbClr val="A50021"/>
                </a:solidFill>
              </a:rPr>
              <a:t>ITALIAN </a:t>
            </a:r>
            <a:r>
              <a:rPr sz="3600" noProof="1" smtClean="0">
                <a:solidFill>
                  <a:srgbClr val="A50021"/>
                </a:solidFill>
              </a:rPr>
              <a:t>STRONG </a:t>
            </a:r>
            <a:r>
              <a:rPr sz="3600" noProof="1">
                <a:solidFill>
                  <a:srgbClr val="A50021"/>
                </a:solidFill>
              </a:rPr>
              <a:t>MOTION DATA </a:t>
            </a:r>
            <a:r>
              <a:rPr lang="it-IT" sz="3600" noProof="1" smtClean="0">
                <a:solidFill>
                  <a:srgbClr val="A50021"/>
                </a:solidFill>
              </a:rPr>
              <a:t>ARCHIVING AND </a:t>
            </a:r>
            <a:r>
              <a:rPr sz="3600" noProof="1" smtClean="0">
                <a:solidFill>
                  <a:srgbClr val="A50021"/>
                </a:solidFill>
              </a:rPr>
              <a:t>DISTRIBUTION</a:t>
            </a:r>
            <a:endParaRPr lang="en-GB" sz="3600" dirty="0">
              <a:solidFill>
                <a:srgbClr val="A50021"/>
              </a:solidFill>
            </a:endParaRPr>
          </a:p>
        </p:txBody>
      </p:sp>
      <p:sp>
        <p:nvSpPr>
          <p:cNvPr id="856078" name="Rectangle 14"/>
          <p:cNvSpPr>
            <a:spLocks noChangeArrowheads="1"/>
          </p:cNvSpPr>
          <p:nvPr/>
        </p:nvSpPr>
        <p:spPr bwMode="auto">
          <a:xfrm>
            <a:off x="2411760" y="3717032"/>
            <a:ext cx="5760640" cy="1738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6699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pPr algn="l">
              <a:lnSpc>
                <a:spcPct val="75000"/>
              </a:lnSpc>
              <a:spcBef>
                <a:spcPct val="50000"/>
              </a:spcBef>
            </a:pPr>
            <a:r>
              <a:rPr lang="it-IT" sz="2400" b="1" dirty="0" smtClean="0">
                <a:solidFill>
                  <a:srgbClr val="003366"/>
                </a:solidFill>
                <a:latin typeface="Arial" charset="0"/>
              </a:rPr>
              <a:t>INGV Strong </a:t>
            </a:r>
            <a:r>
              <a:rPr lang="it-IT" sz="2400" b="1" dirty="0" err="1" smtClean="0">
                <a:solidFill>
                  <a:srgbClr val="003366"/>
                </a:solidFill>
                <a:latin typeface="Arial" charset="0"/>
              </a:rPr>
              <a:t>Motion</a:t>
            </a:r>
            <a:r>
              <a:rPr lang="it-IT" sz="2400" b="1" dirty="0" smtClean="0">
                <a:solidFill>
                  <a:srgbClr val="003366"/>
                </a:solidFill>
                <a:latin typeface="Arial" charset="0"/>
              </a:rPr>
              <a:t> </a:t>
            </a:r>
            <a:r>
              <a:rPr lang="it-IT" sz="2400" b="1" dirty="0" err="1" smtClean="0">
                <a:solidFill>
                  <a:srgbClr val="003366"/>
                </a:solidFill>
                <a:latin typeface="Arial" charset="0"/>
              </a:rPr>
              <a:t>working</a:t>
            </a:r>
            <a:r>
              <a:rPr lang="it-IT" sz="2400" b="1" dirty="0" smtClean="0">
                <a:solidFill>
                  <a:srgbClr val="003366"/>
                </a:solidFill>
                <a:latin typeface="Arial" charset="0"/>
              </a:rPr>
              <a:t> </a:t>
            </a:r>
            <a:r>
              <a:rPr lang="it-IT" sz="2400" b="1" dirty="0" err="1" smtClean="0">
                <a:solidFill>
                  <a:srgbClr val="003366"/>
                </a:solidFill>
                <a:latin typeface="Arial" charset="0"/>
              </a:rPr>
              <a:t>group</a:t>
            </a:r>
            <a:endParaRPr lang="it-IT" sz="2400" b="1" dirty="0" smtClean="0">
              <a:solidFill>
                <a:srgbClr val="003366"/>
              </a:solidFill>
              <a:latin typeface="Arial" charset="0"/>
            </a:endParaRPr>
          </a:p>
          <a:p>
            <a:pPr algn="l">
              <a:lnSpc>
                <a:spcPct val="75000"/>
              </a:lnSpc>
              <a:spcBef>
                <a:spcPct val="50000"/>
              </a:spcBef>
            </a:pPr>
            <a:r>
              <a:rPr lang="it-IT" sz="2000" dirty="0" smtClean="0">
                <a:solidFill>
                  <a:srgbClr val="003366"/>
                </a:solidFill>
                <a:latin typeface="Arial" charset="0"/>
              </a:rPr>
              <a:t>L. Luzi,</a:t>
            </a:r>
            <a:r>
              <a:rPr lang="it-IT" sz="2000" dirty="0" smtClean="0">
                <a:solidFill>
                  <a:srgbClr val="CC0000"/>
                </a:solidFill>
                <a:latin typeface="Arial" charset="0"/>
              </a:rPr>
              <a:t> </a:t>
            </a:r>
            <a:r>
              <a:rPr lang="it-IT" sz="2000" dirty="0" smtClean="0">
                <a:solidFill>
                  <a:srgbClr val="003366"/>
                </a:solidFill>
                <a:latin typeface="Arial" charset="0"/>
              </a:rPr>
              <a:t>R. Puglia, E. Russo, </a:t>
            </a:r>
            <a:r>
              <a:rPr lang="it-IT" sz="2000" b="1" u="sng" dirty="0" smtClean="0">
                <a:solidFill>
                  <a:srgbClr val="003366"/>
                </a:solidFill>
                <a:latin typeface="Arial" charset="0"/>
              </a:rPr>
              <a:t>F. </a:t>
            </a:r>
            <a:r>
              <a:rPr lang="it-IT" sz="2000" b="1" u="sng" dirty="0" err="1" smtClean="0">
                <a:solidFill>
                  <a:srgbClr val="003366"/>
                </a:solidFill>
                <a:latin typeface="Arial" charset="0"/>
              </a:rPr>
              <a:t>Pacor</a:t>
            </a:r>
            <a:r>
              <a:rPr lang="it-IT" sz="2000" b="1" u="sng" dirty="0" smtClean="0">
                <a:solidFill>
                  <a:srgbClr val="003366"/>
                </a:solidFill>
                <a:latin typeface="Arial" charset="0"/>
              </a:rPr>
              <a:t>,</a:t>
            </a:r>
            <a:r>
              <a:rPr lang="it-IT" sz="2000" u="sng" dirty="0" smtClean="0">
                <a:solidFill>
                  <a:srgbClr val="003366"/>
                </a:solidFill>
                <a:latin typeface="Arial" charset="0"/>
              </a:rPr>
              <a:t> </a:t>
            </a:r>
            <a:r>
              <a:rPr lang="it-IT" sz="2000" dirty="0" smtClean="0">
                <a:solidFill>
                  <a:srgbClr val="003366"/>
                </a:solidFill>
                <a:latin typeface="Arial" charset="0"/>
              </a:rPr>
              <a:t>M. Massa, </a:t>
            </a:r>
          </a:p>
          <a:p>
            <a:pPr algn="l">
              <a:lnSpc>
                <a:spcPct val="75000"/>
              </a:lnSpc>
              <a:spcBef>
                <a:spcPct val="50000"/>
              </a:spcBef>
            </a:pPr>
            <a:r>
              <a:rPr lang="it-IT" sz="2000" dirty="0" smtClean="0">
                <a:solidFill>
                  <a:srgbClr val="003366"/>
                </a:solidFill>
                <a:latin typeface="Arial" charset="0"/>
              </a:rPr>
              <a:t>P. </a:t>
            </a:r>
            <a:r>
              <a:rPr lang="it-IT" sz="2000" dirty="0" err="1" smtClean="0">
                <a:solidFill>
                  <a:srgbClr val="003366"/>
                </a:solidFill>
                <a:latin typeface="Arial" charset="0"/>
              </a:rPr>
              <a:t>Augliera</a:t>
            </a:r>
            <a:r>
              <a:rPr lang="it-IT" sz="2000" dirty="0" smtClean="0">
                <a:solidFill>
                  <a:srgbClr val="003366"/>
                </a:solidFill>
                <a:latin typeface="Arial" charset="0"/>
              </a:rPr>
              <a:t>, </a:t>
            </a:r>
            <a:r>
              <a:rPr lang="it-IT" sz="2000" dirty="0" err="1" smtClean="0">
                <a:solidFill>
                  <a:srgbClr val="003366"/>
                </a:solidFill>
                <a:latin typeface="Arial" charset="0"/>
              </a:rPr>
              <a:t>S.Lovati</a:t>
            </a:r>
            <a:r>
              <a:rPr lang="it-IT" sz="2000" dirty="0" smtClean="0">
                <a:solidFill>
                  <a:srgbClr val="003366"/>
                </a:solidFill>
                <a:latin typeface="Arial" charset="0"/>
              </a:rPr>
              <a:t> and G. </a:t>
            </a:r>
            <a:r>
              <a:rPr lang="it-IT" sz="2000" dirty="0" err="1" smtClean="0">
                <a:solidFill>
                  <a:srgbClr val="003366"/>
                </a:solidFill>
                <a:latin typeface="Arial" charset="0"/>
              </a:rPr>
              <a:t>Franceschina</a:t>
            </a:r>
            <a:r>
              <a:rPr lang="it-IT" sz="2000" u="sng" dirty="0" smtClean="0">
                <a:solidFill>
                  <a:srgbClr val="003366"/>
                </a:solidFill>
                <a:latin typeface="Arial" charset="0"/>
              </a:rPr>
              <a:t>  </a:t>
            </a:r>
          </a:p>
          <a:p>
            <a:pPr algn="l">
              <a:lnSpc>
                <a:spcPct val="75000"/>
              </a:lnSpc>
              <a:spcBef>
                <a:spcPct val="50000"/>
              </a:spcBef>
            </a:pPr>
            <a:r>
              <a:rPr lang="it-IT" sz="1800" i="1" dirty="0" smtClean="0">
                <a:solidFill>
                  <a:srgbClr val="003366"/>
                </a:solidFill>
                <a:latin typeface="Arial" charset="0"/>
              </a:rPr>
              <a:t>Istituto </a:t>
            </a:r>
            <a:r>
              <a:rPr lang="it-IT" sz="1800" i="1" dirty="0">
                <a:solidFill>
                  <a:srgbClr val="003366"/>
                </a:solidFill>
                <a:latin typeface="Arial" charset="0"/>
              </a:rPr>
              <a:t>Nazionale di Geofisica e Vulcanologia (INGV)</a:t>
            </a:r>
          </a:p>
          <a:p>
            <a:pPr algn="l">
              <a:lnSpc>
                <a:spcPct val="75000"/>
              </a:lnSpc>
              <a:spcBef>
                <a:spcPct val="50000"/>
              </a:spcBef>
            </a:pPr>
            <a:r>
              <a:rPr lang="it-IT" sz="1800" i="1" dirty="0">
                <a:solidFill>
                  <a:srgbClr val="003366"/>
                </a:solidFill>
                <a:latin typeface="Arial" charset="0"/>
              </a:rPr>
              <a:t>Milano, </a:t>
            </a:r>
            <a:r>
              <a:rPr lang="it-IT" sz="1800" i="1" dirty="0" err="1">
                <a:solidFill>
                  <a:srgbClr val="003366"/>
                </a:solidFill>
                <a:latin typeface="Arial" charset="0"/>
              </a:rPr>
              <a:t>Italy</a:t>
            </a:r>
            <a:endParaRPr lang="it-IT" sz="1800" i="1" dirty="0">
              <a:solidFill>
                <a:srgbClr val="003366"/>
              </a:solidFill>
              <a:latin typeface="Arial" charset="0"/>
            </a:endParaRPr>
          </a:p>
        </p:txBody>
      </p:sp>
      <p:pic>
        <p:nvPicPr>
          <p:cNvPr id="856087" name="Picture 2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1600" y="3679428"/>
            <a:ext cx="714375"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6699FF"/>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sz="quarter"/>
          </p:nvPr>
        </p:nvSpPr>
        <p:spPr>
          <a:xfrm>
            <a:off x="323528" y="142528"/>
            <a:ext cx="5943600" cy="838200"/>
          </a:xfrm>
        </p:spPr>
        <p:txBody>
          <a:bodyPr/>
          <a:lstStyle/>
          <a:p>
            <a:r>
              <a:rPr lang="it-IT" sz="2800" dirty="0" smtClean="0">
                <a:solidFill>
                  <a:srgbClr val="CC0000"/>
                </a:solidFill>
                <a:effectLst>
                  <a:outerShdw blurRad="38100" dist="38100" dir="2700000" algn="tl">
                    <a:srgbClr val="DDDDDD"/>
                  </a:outerShdw>
                </a:effectLst>
              </a:rPr>
              <a:t>ITACA</a:t>
            </a:r>
            <a:r>
              <a:rPr lang="it-IT" sz="3200" dirty="0" smtClean="0"/>
              <a:t> </a:t>
            </a:r>
            <a:r>
              <a:rPr lang="it-IT" sz="2800" dirty="0">
                <a:solidFill>
                  <a:srgbClr val="CC0000"/>
                </a:solidFill>
                <a:effectLst>
                  <a:outerShdw blurRad="38100" dist="38100" dir="2700000" algn="tl">
                    <a:srgbClr val="DDDDDD"/>
                  </a:outerShdw>
                </a:effectLst>
              </a:rPr>
              <a:t>http://</a:t>
            </a:r>
            <a:r>
              <a:rPr lang="it-IT" sz="2800" dirty="0" err="1">
                <a:solidFill>
                  <a:srgbClr val="CC0000"/>
                </a:solidFill>
                <a:effectLst>
                  <a:outerShdw blurRad="38100" dist="38100" dir="2700000" algn="tl">
                    <a:srgbClr val="DDDDDD"/>
                  </a:outerShdw>
                </a:effectLst>
              </a:rPr>
              <a:t>itaca.mi.ingv.it</a:t>
            </a:r>
            <a:endParaRPr lang="it-IT" sz="2800" dirty="0">
              <a:solidFill>
                <a:srgbClr val="CC0000"/>
              </a:solidFill>
              <a:effectLst>
                <a:outerShdw blurRad="38100" dist="38100" dir="2700000" algn="tl">
                  <a:srgbClr val="DDDDDD"/>
                </a:outerShdw>
              </a:effectLst>
            </a:endParaRP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2600225"/>
            <a:ext cx="7010400" cy="3421063"/>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 name="Rectangle 2"/>
          <p:cNvSpPr>
            <a:spLocks noChangeArrowheads="1"/>
          </p:cNvSpPr>
          <p:nvPr/>
        </p:nvSpPr>
        <p:spPr bwMode="auto">
          <a:xfrm>
            <a:off x="323528" y="836712"/>
            <a:ext cx="8468816" cy="172819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20160" rIns="0" bIns="0" anchor="ctr"/>
          <a:lstStyle>
            <a:lvl1pPr marL="342900" indent="-342900" algn="l" defTabSz="449263" rtl="0" fontAlgn="base" hangingPunct="0">
              <a:lnSpc>
                <a:spcPct val="95000"/>
              </a:lnSpc>
              <a:spcBef>
                <a:spcPct val="0"/>
              </a:spcBef>
              <a:spcAft>
                <a:spcPts val="1425"/>
              </a:spcAft>
              <a:buClr>
                <a:srgbClr val="000000"/>
              </a:buClr>
              <a:buSzPct val="100000"/>
              <a:buFont typeface="Times New Roman" charset="0"/>
              <a:defRPr sz="3200">
                <a:solidFill>
                  <a:srgbClr val="E6E6E6"/>
                </a:solidFill>
                <a:latin typeface="+mn-lt"/>
                <a:ea typeface="+mn-ea"/>
                <a:cs typeface="+mn-cs"/>
              </a:defRPr>
            </a:lvl1pPr>
            <a:lvl2pPr marL="742950" indent="-285750" algn="l" defTabSz="449263" rtl="0" fontAlgn="base" hangingPunct="0">
              <a:lnSpc>
                <a:spcPct val="95000"/>
              </a:lnSpc>
              <a:spcBef>
                <a:spcPct val="0"/>
              </a:spcBef>
              <a:spcAft>
                <a:spcPts val="1138"/>
              </a:spcAft>
              <a:buClr>
                <a:srgbClr val="000000"/>
              </a:buClr>
              <a:buSzPct val="100000"/>
              <a:buFont typeface="Times New Roman" charset="0"/>
              <a:defRPr sz="2800">
                <a:solidFill>
                  <a:srgbClr val="E6E6E6"/>
                </a:solidFill>
                <a:latin typeface="+mn-lt"/>
                <a:ea typeface="DejaVu Sans" charset="0"/>
                <a:cs typeface="+mn-cs"/>
              </a:defRPr>
            </a:lvl2pPr>
            <a:lvl3pPr marL="1143000" indent="-228600" algn="l" defTabSz="449263" rtl="0" fontAlgn="base" hangingPunct="0">
              <a:lnSpc>
                <a:spcPct val="95000"/>
              </a:lnSpc>
              <a:spcBef>
                <a:spcPct val="0"/>
              </a:spcBef>
              <a:spcAft>
                <a:spcPts val="850"/>
              </a:spcAft>
              <a:buClr>
                <a:srgbClr val="000000"/>
              </a:buClr>
              <a:buSzPct val="100000"/>
              <a:buFont typeface="Times New Roman" charset="0"/>
              <a:defRPr sz="2400">
                <a:solidFill>
                  <a:srgbClr val="E6E6E6"/>
                </a:solidFill>
                <a:latin typeface="+mn-lt"/>
                <a:ea typeface="DejaVu Sans" charset="0"/>
                <a:cs typeface="+mn-cs"/>
              </a:defRPr>
            </a:lvl3pPr>
            <a:lvl4pPr marL="1600200" indent="-228600" algn="l" defTabSz="449263" rtl="0" fontAlgn="base" hangingPunct="0">
              <a:lnSpc>
                <a:spcPct val="95000"/>
              </a:lnSpc>
              <a:spcBef>
                <a:spcPct val="0"/>
              </a:spcBef>
              <a:spcAft>
                <a:spcPts val="575"/>
              </a:spcAft>
              <a:buClr>
                <a:srgbClr val="000000"/>
              </a:buClr>
              <a:buSzPct val="100000"/>
              <a:buFont typeface="Times New Roman" charset="0"/>
              <a:defRPr sz="2000">
                <a:solidFill>
                  <a:srgbClr val="E6E6E6"/>
                </a:solidFill>
                <a:latin typeface="+mn-lt"/>
                <a:ea typeface="DejaVu Sans" charset="0"/>
                <a:cs typeface="+mn-cs"/>
              </a:defRPr>
            </a:lvl4pPr>
            <a:lvl5pPr marL="2057400" indent="-228600" algn="l" defTabSz="449263" rtl="0" fontAlgn="base" hangingPunct="0">
              <a:lnSpc>
                <a:spcPct val="95000"/>
              </a:lnSpc>
              <a:spcBef>
                <a:spcPct val="0"/>
              </a:spcBef>
              <a:spcAft>
                <a:spcPts val="288"/>
              </a:spcAft>
              <a:buClr>
                <a:srgbClr val="000000"/>
              </a:buClr>
              <a:buSzPct val="100000"/>
              <a:buFont typeface="Times New Roman" charset="0"/>
              <a:defRPr sz="2000">
                <a:solidFill>
                  <a:srgbClr val="E6E6E6"/>
                </a:solidFill>
                <a:latin typeface="+mn-lt"/>
                <a:ea typeface="DejaVu Sans" charset="0"/>
                <a:cs typeface="+mn-cs"/>
              </a:defRPr>
            </a:lvl5pPr>
            <a:lvl6pPr marL="2514600" indent="-228600" algn="l" defTabSz="449263" rtl="0" fontAlgn="base" hangingPunct="0">
              <a:lnSpc>
                <a:spcPct val="95000"/>
              </a:lnSpc>
              <a:spcBef>
                <a:spcPct val="0"/>
              </a:spcBef>
              <a:spcAft>
                <a:spcPts val="288"/>
              </a:spcAft>
              <a:buClr>
                <a:srgbClr val="000000"/>
              </a:buClr>
              <a:buSzPct val="100000"/>
              <a:buFont typeface="Times New Roman" charset="0"/>
              <a:defRPr sz="2000">
                <a:solidFill>
                  <a:srgbClr val="E6E6E6"/>
                </a:solidFill>
                <a:latin typeface="+mn-lt"/>
                <a:ea typeface="DejaVu Sans" charset="0"/>
                <a:cs typeface="+mn-cs"/>
              </a:defRPr>
            </a:lvl6pPr>
            <a:lvl7pPr marL="2971800" indent="-228600" algn="l" defTabSz="449263" rtl="0" fontAlgn="base" hangingPunct="0">
              <a:lnSpc>
                <a:spcPct val="95000"/>
              </a:lnSpc>
              <a:spcBef>
                <a:spcPct val="0"/>
              </a:spcBef>
              <a:spcAft>
                <a:spcPts val="288"/>
              </a:spcAft>
              <a:buClr>
                <a:srgbClr val="000000"/>
              </a:buClr>
              <a:buSzPct val="100000"/>
              <a:buFont typeface="Times New Roman" charset="0"/>
              <a:defRPr sz="2000">
                <a:solidFill>
                  <a:srgbClr val="E6E6E6"/>
                </a:solidFill>
                <a:latin typeface="+mn-lt"/>
                <a:ea typeface="DejaVu Sans" charset="0"/>
                <a:cs typeface="+mn-cs"/>
              </a:defRPr>
            </a:lvl7pPr>
            <a:lvl8pPr marL="3429000" indent="-228600" algn="l" defTabSz="449263" rtl="0" fontAlgn="base" hangingPunct="0">
              <a:lnSpc>
                <a:spcPct val="95000"/>
              </a:lnSpc>
              <a:spcBef>
                <a:spcPct val="0"/>
              </a:spcBef>
              <a:spcAft>
                <a:spcPts val="288"/>
              </a:spcAft>
              <a:buClr>
                <a:srgbClr val="000000"/>
              </a:buClr>
              <a:buSzPct val="100000"/>
              <a:buFont typeface="Times New Roman" charset="0"/>
              <a:defRPr sz="2000">
                <a:solidFill>
                  <a:srgbClr val="E6E6E6"/>
                </a:solidFill>
                <a:latin typeface="+mn-lt"/>
                <a:ea typeface="DejaVu Sans" charset="0"/>
                <a:cs typeface="+mn-cs"/>
              </a:defRPr>
            </a:lvl8pPr>
            <a:lvl9pPr marL="3886200" indent="-228600" algn="l" defTabSz="449263" rtl="0" fontAlgn="base" hangingPunct="0">
              <a:lnSpc>
                <a:spcPct val="95000"/>
              </a:lnSpc>
              <a:spcBef>
                <a:spcPct val="0"/>
              </a:spcBef>
              <a:spcAft>
                <a:spcPts val="288"/>
              </a:spcAft>
              <a:buClr>
                <a:srgbClr val="000000"/>
              </a:buClr>
              <a:buSzPct val="100000"/>
              <a:buFont typeface="Times New Roman" charset="0"/>
              <a:defRPr sz="2000">
                <a:solidFill>
                  <a:srgbClr val="E6E6E6"/>
                </a:solidFill>
                <a:latin typeface="+mn-lt"/>
                <a:ea typeface="DejaVu Sans" charset="0"/>
                <a:cs typeface="+mn-cs"/>
              </a:defRPr>
            </a:lvl9pPr>
          </a:lstStyle>
          <a:p>
            <a:pPr marL="0" indent="0">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dirty="0">
                <a:solidFill>
                  <a:srgbClr val="1F1D4B"/>
                </a:solidFill>
              </a:rPr>
              <a:t>ITACA is an infrastructure </a:t>
            </a:r>
            <a:r>
              <a:rPr lang="en-GB" sz="2000" dirty="0" smtClean="0">
                <a:solidFill>
                  <a:srgbClr val="1F1D4B"/>
                </a:solidFill>
              </a:rPr>
              <a:t>conceived </a:t>
            </a:r>
            <a:r>
              <a:rPr lang="en-GB" sz="2000" dirty="0">
                <a:solidFill>
                  <a:srgbClr val="1F1D4B"/>
                </a:solidFill>
              </a:rPr>
              <a:t>to collect, organize, publish and browse strong-motion data mainly coming from the Italian DPC seismic </a:t>
            </a:r>
            <a:r>
              <a:rPr lang="en-GB" sz="2000" dirty="0" smtClean="0">
                <a:solidFill>
                  <a:srgbClr val="1F1D4B"/>
                </a:solidFill>
              </a:rPr>
              <a:t>network. Actually the database is frozen and contains Italian data from 1972 to 2009 (L’Aquila sequence). The update and future developments depend on the agreement between INGV and DPC</a:t>
            </a:r>
            <a:endParaRPr lang="it-IT" sz="2800" dirty="0">
              <a:solidFill>
                <a:srgbClr val="1F1D4B"/>
              </a:solidFill>
            </a:endParaRPr>
          </a:p>
        </p:txBody>
      </p:sp>
    </p:spTree>
    <p:extLst>
      <p:ext uri="{BB962C8B-B14F-4D97-AF65-F5344CB8AC3E}">
        <p14:creationId xmlns:p14="http://schemas.microsoft.com/office/powerpoint/2010/main" xmlns="" val="2490178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sz="quarter"/>
          </p:nvPr>
        </p:nvSpPr>
        <p:spPr>
          <a:xfrm>
            <a:off x="467544" y="214536"/>
            <a:ext cx="5943600" cy="838200"/>
          </a:xfrm>
        </p:spPr>
        <p:txBody>
          <a:bodyPr/>
          <a:lstStyle/>
          <a:p>
            <a:r>
              <a:rPr lang="it-IT" sz="2800" dirty="0" err="1">
                <a:solidFill>
                  <a:srgbClr val="CC0000"/>
                </a:solidFill>
                <a:effectLst>
                  <a:outerShdw blurRad="38100" dist="38100" dir="2700000" algn="tl">
                    <a:srgbClr val="DDDDDD"/>
                  </a:outerShdw>
                </a:effectLst>
              </a:rPr>
              <a:t>Recent</a:t>
            </a:r>
            <a:r>
              <a:rPr lang="it-IT" sz="3200" dirty="0" smtClean="0"/>
              <a:t> </a:t>
            </a:r>
            <a:r>
              <a:rPr lang="it-IT" sz="2800" dirty="0" err="1">
                <a:solidFill>
                  <a:srgbClr val="CC0000"/>
                </a:solidFill>
                <a:effectLst>
                  <a:outerShdw blurRad="38100" dist="38100" dir="2700000" algn="tl">
                    <a:srgbClr val="DDDDDD"/>
                  </a:outerShdw>
                </a:effectLst>
              </a:rPr>
              <a:t>developments</a:t>
            </a:r>
            <a:endParaRPr lang="it-IT" sz="2800" dirty="0">
              <a:solidFill>
                <a:srgbClr val="CC0000"/>
              </a:solidFill>
              <a:effectLst>
                <a:outerShdw blurRad="38100" dist="38100" dir="2700000" algn="tl">
                  <a:srgbClr val="DDDDDD"/>
                </a:outerShdw>
              </a:effectLst>
            </a:endParaRPr>
          </a:p>
        </p:txBody>
      </p:sp>
      <p:sp>
        <p:nvSpPr>
          <p:cNvPr id="8" name="Rectangle 3"/>
          <p:cNvSpPr txBox="1">
            <a:spLocks noChangeArrowheads="1"/>
          </p:cNvSpPr>
          <p:nvPr/>
        </p:nvSpPr>
        <p:spPr bwMode="auto">
          <a:xfrm>
            <a:off x="107504" y="1052736"/>
            <a:ext cx="8928992" cy="151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20000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004D82"/>
              </a:buClr>
              <a:buChar char="•"/>
              <a:defRPr>
                <a:solidFill>
                  <a:schemeClr val="tx1"/>
                </a:solidFill>
                <a:latin typeface="+mn-lt"/>
                <a:ea typeface="+mn-ea"/>
              </a:defRPr>
            </a:lvl3pPr>
            <a:lvl4pPr marL="1600200" indent="-228600" algn="l" rtl="0" eaLnBrk="0" fontAlgn="base" hangingPunct="0">
              <a:spcBef>
                <a:spcPct val="20000"/>
              </a:spcBef>
              <a:spcAft>
                <a:spcPct val="0"/>
              </a:spcAft>
              <a:buClr>
                <a:srgbClr val="004C80"/>
              </a:buClr>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inion Web" charset="0"/>
                <a:ea typeface="+mn-ea"/>
              </a:defRPr>
            </a:lvl5pPr>
            <a:lvl6pPr marL="2514600" indent="-228600" algn="l" rtl="0" eaLnBrk="0" fontAlgn="base" hangingPunct="0">
              <a:spcBef>
                <a:spcPct val="20000"/>
              </a:spcBef>
              <a:spcAft>
                <a:spcPct val="0"/>
              </a:spcAft>
              <a:buChar char="»"/>
              <a:defRPr>
                <a:solidFill>
                  <a:schemeClr val="tx1"/>
                </a:solidFill>
                <a:latin typeface="Minion Web" charset="0"/>
                <a:ea typeface="+mn-ea"/>
              </a:defRPr>
            </a:lvl6pPr>
            <a:lvl7pPr marL="2971800" indent="-228600" algn="l" rtl="0" eaLnBrk="0" fontAlgn="base" hangingPunct="0">
              <a:spcBef>
                <a:spcPct val="20000"/>
              </a:spcBef>
              <a:spcAft>
                <a:spcPct val="0"/>
              </a:spcAft>
              <a:buChar char="»"/>
              <a:defRPr>
                <a:solidFill>
                  <a:schemeClr val="tx1"/>
                </a:solidFill>
                <a:latin typeface="Minion Web" charset="0"/>
                <a:ea typeface="+mn-ea"/>
              </a:defRPr>
            </a:lvl7pPr>
            <a:lvl8pPr marL="3429000" indent="-228600" algn="l" rtl="0" eaLnBrk="0" fontAlgn="base" hangingPunct="0">
              <a:spcBef>
                <a:spcPct val="20000"/>
              </a:spcBef>
              <a:spcAft>
                <a:spcPct val="0"/>
              </a:spcAft>
              <a:buChar char="»"/>
              <a:defRPr>
                <a:solidFill>
                  <a:schemeClr val="tx1"/>
                </a:solidFill>
                <a:latin typeface="Minion Web" charset="0"/>
                <a:ea typeface="+mn-ea"/>
              </a:defRPr>
            </a:lvl8pPr>
            <a:lvl9pPr marL="3886200" indent="-228600" algn="l" rtl="0" eaLnBrk="0" fontAlgn="base" hangingPunct="0">
              <a:spcBef>
                <a:spcPct val="20000"/>
              </a:spcBef>
              <a:spcAft>
                <a:spcPct val="0"/>
              </a:spcAft>
              <a:buChar char="»"/>
              <a:defRPr>
                <a:solidFill>
                  <a:schemeClr val="tx1"/>
                </a:solidFill>
                <a:latin typeface="Minion Web" charset="0"/>
                <a:ea typeface="+mn-ea"/>
              </a:defRPr>
            </a:lvl9pPr>
          </a:lstStyle>
          <a:p>
            <a:r>
              <a:rPr lang="en-GB" sz="1900" dirty="0" smtClean="0"/>
              <a:t>	In the framework of the European projects NERIES (closed in 2011) and NERA, a distributed European archive (EIDA) of continuous digital waveform from high quality seismometer stations in and around Europe has been created. SM data from various institutions (INGV, GFZ, ETH, ORFEUS) can be directly accessed</a:t>
            </a:r>
            <a:endParaRPr lang="en-GB" sz="1900" dirty="0"/>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2420888"/>
            <a:ext cx="6474048" cy="353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xmlns="" val="3638403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quarter" idx="3"/>
          </p:nvPr>
        </p:nvSpPr>
        <p:spPr/>
        <p:txBody>
          <a:bodyPr/>
          <a:lstStyle/>
          <a:p>
            <a:endParaRPr lang="it-IT"/>
          </a:p>
        </p:txBody>
      </p:sp>
      <p:pic>
        <p:nvPicPr>
          <p:cNvPr id="7" name="Picture 6"/>
          <p:cNvPicPr>
            <a:picLocks noChangeAspect="1" noChangeArrowheads="1"/>
          </p:cNvPicPr>
          <p:nvPr/>
        </p:nvPicPr>
        <p:blipFill>
          <a:blip r:embed="rId2"/>
          <a:srcRect/>
          <a:stretch>
            <a:fillRect/>
          </a:stretch>
        </p:blipFill>
        <p:spPr bwMode="auto">
          <a:xfrm>
            <a:off x="428596" y="1142984"/>
            <a:ext cx="4881562" cy="4714875"/>
          </a:xfrm>
          <a:prstGeom prst="rect">
            <a:avLst/>
          </a:prstGeom>
          <a:noFill/>
          <a:ln w="9525">
            <a:noFill/>
            <a:miter lim="800000"/>
            <a:headEnd/>
            <a:tailEnd/>
          </a:ln>
        </p:spPr>
      </p:pic>
      <p:sp>
        <p:nvSpPr>
          <p:cNvPr id="8" name="Rectangle 3"/>
          <p:cNvSpPr txBox="1">
            <a:spLocks noGrp="1" noChangeArrowheads="1"/>
          </p:cNvSpPr>
          <p:nvPr>
            <p:ph sz="quarter" idx="2"/>
          </p:nvPr>
        </p:nvSpPr>
        <p:spPr bwMode="auto">
          <a:xfrm>
            <a:off x="5286380" y="908720"/>
            <a:ext cx="3678108"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20000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004D82"/>
              </a:buClr>
              <a:buChar char="•"/>
              <a:defRPr>
                <a:solidFill>
                  <a:schemeClr val="tx1"/>
                </a:solidFill>
                <a:latin typeface="+mn-lt"/>
                <a:ea typeface="+mn-ea"/>
              </a:defRPr>
            </a:lvl3pPr>
            <a:lvl4pPr marL="1600200" indent="-228600" algn="l" rtl="0" eaLnBrk="0" fontAlgn="base" hangingPunct="0">
              <a:spcBef>
                <a:spcPct val="20000"/>
              </a:spcBef>
              <a:spcAft>
                <a:spcPct val="0"/>
              </a:spcAft>
              <a:buClr>
                <a:srgbClr val="004C80"/>
              </a:buClr>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inion Web" charset="0"/>
                <a:ea typeface="+mn-ea"/>
              </a:defRPr>
            </a:lvl5pPr>
            <a:lvl6pPr marL="2514600" indent="-228600" algn="l" rtl="0" eaLnBrk="0" fontAlgn="base" hangingPunct="0">
              <a:spcBef>
                <a:spcPct val="20000"/>
              </a:spcBef>
              <a:spcAft>
                <a:spcPct val="0"/>
              </a:spcAft>
              <a:buChar char="»"/>
              <a:defRPr>
                <a:solidFill>
                  <a:schemeClr val="tx1"/>
                </a:solidFill>
                <a:latin typeface="Minion Web" charset="0"/>
                <a:ea typeface="+mn-ea"/>
              </a:defRPr>
            </a:lvl6pPr>
            <a:lvl7pPr marL="2971800" indent="-228600" algn="l" rtl="0" eaLnBrk="0" fontAlgn="base" hangingPunct="0">
              <a:spcBef>
                <a:spcPct val="20000"/>
              </a:spcBef>
              <a:spcAft>
                <a:spcPct val="0"/>
              </a:spcAft>
              <a:buChar char="»"/>
              <a:defRPr>
                <a:solidFill>
                  <a:schemeClr val="tx1"/>
                </a:solidFill>
                <a:latin typeface="Minion Web" charset="0"/>
                <a:ea typeface="+mn-ea"/>
              </a:defRPr>
            </a:lvl7pPr>
            <a:lvl8pPr marL="3429000" indent="-228600" algn="l" rtl="0" eaLnBrk="0" fontAlgn="base" hangingPunct="0">
              <a:spcBef>
                <a:spcPct val="20000"/>
              </a:spcBef>
              <a:spcAft>
                <a:spcPct val="0"/>
              </a:spcAft>
              <a:buChar char="»"/>
              <a:defRPr>
                <a:solidFill>
                  <a:schemeClr val="tx1"/>
                </a:solidFill>
                <a:latin typeface="Minion Web" charset="0"/>
                <a:ea typeface="+mn-ea"/>
              </a:defRPr>
            </a:lvl8pPr>
            <a:lvl9pPr marL="3886200" indent="-228600" algn="l" rtl="0" eaLnBrk="0" fontAlgn="base" hangingPunct="0">
              <a:spcBef>
                <a:spcPct val="20000"/>
              </a:spcBef>
              <a:spcAft>
                <a:spcPct val="0"/>
              </a:spcAft>
              <a:buChar char="»"/>
              <a:defRPr>
                <a:solidFill>
                  <a:schemeClr val="tx1"/>
                </a:solidFill>
                <a:latin typeface="Minion Web" charset="0"/>
                <a:ea typeface="+mn-ea"/>
              </a:defRPr>
            </a:lvl9pPr>
          </a:lstStyle>
          <a:p>
            <a:r>
              <a:rPr lang="en-GB" sz="1900" dirty="0" smtClean="0"/>
              <a:t>1) </a:t>
            </a:r>
            <a:r>
              <a:rPr lang="en-GB" sz="1900" b="1" dirty="0" smtClean="0"/>
              <a:t>ISMD is an archive  for real-time analysis</a:t>
            </a:r>
          </a:p>
          <a:p>
            <a:r>
              <a:rPr lang="en-GB" sz="1900" dirty="0" smtClean="0"/>
              <a:t> </a:t>
            </a:r>
            <a:r>
              <a:rPr lang="en-GB" sz="1900" dirty="0" smtClean="0"/>
              <a:t>Through a  </a:t>
            </a:r>
            <a:r>
              <a:rPr lang="en-GB" sz="1900" dirty="0" smtClean="0"/>
              <a:t>semiautomatic procedure </a:t>
            </a:r>
            <a:r>
              <a:rPr lang="en-GB" sz="1900" dirty="0" smtClean="0"/>
              <a:t>INGV </a:t>
            </a:r>
            <a:r>
              <a:rPr lang="en-GB" sz="1900" dirty="0" smtClean="0"/>
              <a:t>SM data from the EIDA </a:t>
            </a:r>
            <a:r>
              <a:rPr lang="en-GB" sz="1900" dirty="0" smtClean="0"/>
              <a:t>system are downloaded and </a:t>
            </a:r>
            <a:r>
              <a:rPr lang="en-GB" sz="1900" dirty="0" err="1" smtClean="0"/>
              <a:t>archieved</a:t>
            </a:r>
            <a:r>
              <a:rPr lang="en-GB" sz="1900" dirty="0" smtClean="0"/>
              <a:t>.   </a:t>
            </a:r>
            <a:endParaRPr lang="en-GB" sz="1900" dirty="0" smtClean="0"/>
          </a:p>
          <a:p>
            <a:r>
              <a:rPr lang="en-GB" sz="1900" dirty="0" smtClean="0"/>
              <a:t>The data, in ASCII format, are </a:t>
            </a:r>
            <a:r>
              <a:rPr lang="en-GB" sz="1900" dirty="0" smtClean="0"/>
              <a:t>stored</a:t>
            </a:r>
            <a:r>
              <a:rPr lang="en-GB" sz="1900" dirty="0" smtClean="0"/>
              <a:t> </a:t>
            </a:r>
            <a:r>
              <a:rPr lang="en-GB" sz="1900" dirty="0" smtClean="0"/>
              <a:t>for </a:t>
            </a:r>
            <a:r>
              <a:rPr lang="en-GB" sz="1900" dirty="0" smtClean="0"/>
              <a:t>event. The related SM </a:t>
            </a:r>
            <a:r>
              <a:rPr lang="en-GB" sz="1900" dirty="0" smtClean="0"/>
              <a:t>parameters are obtained from automatic processing</a:t>
            </a:r>
            <a:r>
              <a:rPr lang="en-GB" sz="1900" dirty="0" smtClean="0"/>
              <a:t>.</a:t>
            </a:r>
            <a:endParaRPr lang="en-GB" sz="1900" dirty="0" smtClean="0"/>
          </a:p>
          <a:p>
            <a:r>
              <a:rPr lang="en-GB" sz="1900" dirty="0" smtClean="0"/>
              <a:t>Raw SM data and related  metadata can be downloaded by the user in quasi-real time after an event.</a:t>
            </a:r>
          </a:p>
          <a:p>
            <a:r>
              <a:rPr lang="en-GB" sz="1900" dirty="0" smtClean="0"/>
              <a:t>  </a:t>
            </a:r>
          </a:p>
          <a:p>
            <a:r>
              <a:rPr lang="en-GB" sz="1900" dirty="0" smtClean="0"/>
              <a:t>     </a:t>
            </a:r>
          </a:p>
          <a:p>
            <a:endParaRPr lang="en-GB" sz="1900" dirty="0"/>
          </a:p>
        </p:txBody>
      </p:sp>
      <p:sp>
        <p:nvSpPr>
          <p:cNvPr id="10" name="Titolo 1"/>
          <p:cNvSpPr>
            <a:spLocks noGrp="1"/>
          </p:cNvSpPr>
          <p:nvPr>
            <p:ph type="title" sz="quarter"/>
          </p:nvPr>
        </p:nvSpPr>
        <p:spPr>
          <a:xfrm>
            <a:off x="467544" y="214536"/>
            <a:ext cx="5943600" cy="838200"/>
          </a:xfrm>
        </p:spPr>
        <p:txBody>
          <a:bodyPr/>
          <a:lstStyle/>
          <a:p>
            <a:r>
              <a:rPr lang="it-IT" sz="2800" dirty="0" smtClean="0">
                <a:solidFill>
                  <a:srgbClr val="CC0000"/>
                </a:solidFill>
                <a:effectLst>
                  <a:outerShdw blurRad="38100" dist="38100" dir="2700000" algn="tl">
                    <a:srgbClr val="DDDDDD"/>
                  </a:outerShdw>
                </a:effectLst>
              </a:rPr>
              <a:t>NEW INGV SM </a:t>
            </a:r>
            <a:r>
              <a:rPr lang="it-IT" sz="2800" dirty="0" err="1" smtClean="0">
                <a:solidFill>
                  <a:srgbClr val="CC0000"/>
                </a:solidFill>
                <a:effectLst>
                  <a:outerShdw blurRad="38100" dist="38100" dir="2700000" algn="tl">
                    <a:srgbClr val="DDDDDD"/>
                  </a:outerShdw>
                </a:effectLst>
              </a:rPr>
              <a:t>web-portal</a:t>
            </a:r>
            <a:endParaRPr lang="it-IT" sz="2800" dirty="0">
              <a:solidFill>
                <a:srgbClr val="CC0000"/>
              </a:solidFill>
              <a:effectLst>
                <a:outerShdw blurRad="38100" dist="38100" dir="2700000" algn="tl">
                  <a:srgbClr val="DDDDDD"/>
                </a:outerShdw>
              </a:effectLst>
            </a:endParaRPr>
          </a:p>
        </p:txBody>
      </p:sp>
      <p:sp>
        <p:nvSpPr>
          <p:cNvPr id="6" name="Rettangolo 5"/>
          <p:cNvSpPr/>
          <p:nvPr/>
        </p:nvSpPr>
        <p:spPr>
          <a:xfrm>
            <a:off x="3809859" y="5733256"/>
            <a:ext cx="4949304" cy="492443"/>
          </a:xfrm>
          <a:prstGeom prst="rect">
            <a:avLst/>
          </a:prstGeom>
        </p:spPr>
        <p:txBody>
          <a:bodyPr wrap="none">
            <a:spAutoFit/>
          </a:bodyPr>
          <a:lstStyle/>
          <a:p>
            <a:r>
              <a:rPr lang="it-IT" b="1" dirty="0" smtClean="0">
                <a:solidFill>
                  <a:srgbClr val="A50021"/>
                </a:solidFill>
              </a:rPr>
              <a:t>http://www.mi.ingv.it/ISMD/</a:t>
            </a:r>
            <a:r>
              <a:rPr lang="it-IT" b="1" dirty="0" err="1" smtClean="0">
                <a:solidFill>
                  <a:srgbClr val="A50021"/>
                </a:solidFill>
              </a:rPr>
              <a:t>ismd.html</a:t>
            </a:r>
            <a:endParaRPr lang="it-IT" b="1" dirty="0">
              <a:solidFill>
                <a:srgbClr val="A5002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ChangeAspect="1" noChangeArrowheads="1"/>
          </p:cNvSpPr>
          <p:nvPr>
            <p:ph type="title"/>
          </p:nvPr>
        </p:nvSpPr>
        <p:spPr>
          <a:xfrm>
            <a:off x="304800" y="228600"/>
            <a:ext cx="8534400" cy="838200"/>
          </a:xfrm>
        </p:spPr>
        <p:txBody>
          <a:bodyPr/>
          <a:lstStyle/>
          <a:p>
            <a:r>
              <a:rPr lang="it-IT" sz="2800" dirty="0" smtClean="0">
                <a:solidFill>
                  <a:srgbClr val="CC0000"/>
                </a:solidFill>
                <a:effectLst>
                  <a:outerShdw blurRad="38100" dist="38100" dir="2700000" algn="tl">
                    <a:srgbClr val="DDDDDD"/>
                  </a:outerShdw>
                </a:effectLst>
              </a:rPr>
              <a:t>New SM Database of INGV data</a:t>
            </a:r>
            <a:endParaRPr lang="it-IT" sz="3000" dirty="0">
              <a:solidFill>
                <a:srgbClr val="CC0000"/>
              </a:solidFill>
              <a:effectLst>
                <a:outerShdw blurRad="38100" dist="38100" dir="2700000" algn="tl">
                  <a:srgbClr val="DDDDDD"/>
                </a:outerShdw>
              </a:effectLst>
            </a:endParaRPr>
          </a:p>
        </p:txBody>
      </p:sp>
      <p:pic>
        <p:nvPicPr>
          <p:cNvPr id="115507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1" y="1412776"/>
            <a:ext cx="4779333" cy="3816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Rectangle 3"/>
          <p:cNvSpPr txBox="1">
            <a:spLocks noChangeArrowheads="1"/>
          </p:cNvSpPr>
          <p:nvPr/>
        </p:nvSpPr>
        <p:spPr bwMode="auto">
          <a:xfrm>
            <a:off x="4895528" y="980728"/>
            <a:ext cx="4248472"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20000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004D82"/>
              </a:buClr>
              <a:buChar char="•"/>
              <a:defRPr>
                <a:solidFill>
                  <a:schemeClr val="tx1"/>
                </a:solidFill>
                <a:latin typeface="+mn-lt"/>
                <a:ea typeface="+mn-ea"/>
              </a:defRPr>
            </a:lvl3pPr>
            <a:lvl4pPr marL="1600200" indent="-228600" algn="l" rtl="0" eaLnBrk="0" fontAlgn="base" hangingPunct="0">
              <a:spcBef>
                <a:spcPct val="20000"/>
              </a:spcBef>
              <a:spcAft>
                <a:spcPct val="0"/>
              </a:spcAft>
              <a:buClr>
                <a:srgbClr val="004C80"/>
              </a:buClr>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inion Web" charset="0"/>
                <a:ea typeface="+mn-ea"/>
              </a:defRPr>
            </a:lvl5pPr>
            <a:lvl6pPr marL="2514600" indent="-228600" algn="l" rtl="0" eaLnBrk="0" fontAlgn="base" hangingPunct="0">
              <a:spcBef>
                <a:spcPct val="20000"/>
              </a:spcBef>
              <a:spcAft>
                <a:spcPct val="0"/>
              </a:spcAft>
              <a:buChar char="»"/>
              <a:defRPr>
                <a:solidFill>
                  <a:schemeClr val="tx1"/>
                </a:solidFill>
                <a:latin typeface="Minion Web" charset="0"/>
                <a:ea typeface="+mn-ea"/>
              </a:defRPr>
            </a:lvl6pPr>
            <a:lvl7pPr marL="2971800" indent="-228600" algn="l" rtl="0" eaLnBrk="0" fontAlgn="base" hangingPunct="0">
              <a:spcBef>
                <a:spcPct val="20000"/>
              </a:spcBef>
              <a:spcAft>
                <a:spcPct val="0"/>
              </a:spcAft>
              <a:buChar char="»"/>
              <a:defRPr>
                <a:solidFill>
                  <a:schemeClr val="tx1"/>
                </a:solidFill>
                <a:latin typeface="Minion Web" charset="0"/>
                <a:ea typeface="+mn-ea"/>
              </a:defRPr>
            </a:lvl7pPr>
            <a:lvl8pPr marL="3429000" indent="-228600" algn="l" rtl="0" eaLnBrk="0" fontAlgn="base" hangingPunct="0">
              <a:spcBef>
                <a:spcPct val="20000"/>
              </a:spcBef>
              <a:spcAft>
                <a:spcPct val="0"/>
              </a:spcAft>
              <a:buChar char="»"/>
              <a:defRPr>
                <a:solidFill>
                  <a:schemeClr val="tx1"/>
                </a:solidFill>
                <a:latin typeface="Minion Web" charset="0"/>
                <a:ea typeface="+mn-ea"/>
              </a:defRPr>
            </a:lvl8pPr>
            <a:lvl9pPr marL="3886200" indent="-228600" algn="l" rtl="0" eaLnBrk="0" fontAlgn="base" hangingPunct="0">
              <a:spcBef>
                <a:spcPct val="20000"/>
              </a:spcBef>
              <a:spcAft>
                <a:spcPct val="0"/>
              </a:spcAft>
              <a:buChar char="»"/>
              <a:defRPr>
                <a:solidFill>
                  <a:schemeClr val="tx1"/>
                </a:solidFill>
                <a:latin typeface="Minion Web" charset="0"/>
                <a:ea typeface="+mn-ea"/>
              </a:defRPr>
            </a:lvl9pPr>
          </a:lstStyle>
          <a:p>
            <a:r>
              <a:rPr lang="en-GB" sz="1900" dirty="0" smtClean="0"/>
              <a:t>	</a:t>
            </a:r>
            <a:r>
              <a:rPr lang="en-GB" sz="1900" b="1" dirty="0" smtClean="0"/>
              <a:t>2) DYNA-Archive</a:t>
            </a:r>
            <a:r>
              <a:rPr lang="en-GB" sz="1900" dirty="0" smtClean="0"/>
              <a:t> is  a relational database, containing INGV processed waveforms  and related metadata.</a:t>
            </a:r>
          </a:p>
          <a:p>
            <a:r>
              <a:rPr lang="en-GB" sz="1900" dirty="0" smtClean="0"/>
              <a:t>     Its compilation is semi-automatic: </a:t>
            </a:r>
          </a:p>
          <a:p>
            <a:r>
              <a:rPr lang="en-GB" sz="1900" dirty="0" smtClean="0"/>
              <a:t>     After an EQ alert, an automatic procedure starts to download SM data from EIDA and store event and station metadata in the database which grows automatically.</a:t>
            </a:r>
          </a:p>
          <a:p>
            <a:r>
              <a:rPr lang="en-GB" sz="1900" dirty="0" smtClean="0"/>
              <a:t>	 Manual interaction is required for data processing and introduction of additional and updated metadata (Mw, focal mechanism, references, Vs30, etc.).</a:t>
            </a:r>
          </a:p>
          <a:p>
            <a:endParaRPr lang="en-GB" sz="1900" dirty="0"/>
          </a:p>
        </p:txBody>
      </p:sp>
      <p:sp>
        <p:nvSpPr>
          <p:cNvPr id="2" name="Rettangolo 1"/>
          <p:cNvSpPr/>
          <p:nvPr/>
        </p:nvSpPr>
        <p:spPr>
          <a:xfrm>
            <a:off x="294865" y="5445224"/>
            <a:ext cx="6289602" cy="523220"/>
          </a:xfrm>
          <a:prstGeom prst="rect">
            <a:avLst/>
          </a:prstGeom>
        </p:spPr>
        <p:txBody>
          <a:bodyPr wrap="none">
            <a:spAutoFit/>
          </a:bodyPr>
          <a:lstStyle/>
          <a:p>
            <a:r>
              <a:rPr kumimoji="0" lang="it-IT" sz="2800" b="1" i="0" u="none" strike="noStrike" kern="0" cap="none" spc="0" normalizeH="0" baseline="0" noProof="0" dirty="0" smtClean="0">
                <a:ln>
                  <a:noFill/>
                </a:ln>
                <a:solidFill>
                  <a:srgbClr val="CC0000"/>
                </a:solidFill>
                <a:effectLst>
                  <a:outerShdw blurRad="38100" dist="38100" dir="2700000" algn="tl">
                    <a:srgbClr val="DDDDDD"/>
                  </a:outerShdw>
                </a:effectLst>
                <a:uLnTx/>
                <a:uFillTx/>
                <a:latin typeface="Arial"/>
                <a:ea typeface="ＭＳ Ｐゴシック"/>
                <a:cs typeface="+mj-cs"/>
              </a:rPr>
              <a:t>http://</a:t>
            </a:r>
            <a:r>
              <a:rPr kumimoji="0" lang="it-IT" sz="2800" b="1" i="0" u="none" strike="noStrike" kern="0" cap="none" spc="0" normalizeH="0" baseline="0" noProof="0" dirty="0" err="1" smtClean="0">
                <a:ln>
                  <a:noFill/>
                </a:ln>
                <a:solidFill>
                  <a:srgbClr val="CC0000"/>
                </a:solidFill>
                <a:effectLst>
                  <a:outerShdw blurRad="38100" dist="38100" dir="2700000" algn="tl">
                    <a:srgbClr val="DDDDDD"/>
                  </a:outerShdw>
                </a:effectLst>
                <a:uLnTx/>
                <a:uFillTx/>
                <a:latin typeface="Arial"/>
                <a:ea typeface="ＭＳ Ｐゴシック"/>
                <a:cs typeface="+mj-cs"/>
              </a:rPr>
              <a:t>dyna.mi.ingv.it</a:t>
            </a:r>
            <a:r>
              <a:rPr kumimoji="0" lang="it-IT" sz="2800" b="1" i="0" u="none" strike="noStrike" kern="0" cap="none" spc="0" normalizeH="0" baseline="0" noProof="0" dirty="0" smtClean="0">
                <a:ln>
                  <a:noFill/>
                </a:ln>
                <a:solidFill>
                  <a:srgbClr val="CC0000"/>
                </a:solidFill>
                <a:effectLst>
                  <a:outerShdw blurRad="38100" dist="38100" dir="2700000" algn="tl">
                    <a:srgbClr val="DDDDDD"/>
                  </a:outerShdw>
                </a:effectLst>
                <a:uLnTx/>
                <a:uFillTx/>
                <a:latin typeface="Arial"/>
                <a:ea typeface="ＭＳ Ｐゴシック"/>
                <a:cs typeface="+mj-cs"/>
              </a:rPr>
              <a:t>/DYNA-</a:t>
            </a:r>
            <a:r>
              <a:rPr kumimoji="0" lang="it-IT" sz="2800" b="1" i="0" u="none" strike="noStrike" kern="0" cap="none" spc="0" normalizeH="0" baseline="0" noProof="0" dirty="0" err="1" smtClean="0">
                <a:ln>
                  <a:noFill/>
                </a:ln>
                <a:solidFill>
                  <a:srgbClr val="CC0000"/>
                </a:solidFill>
                <a:effectLst>
                  <a:outerShdw blurRad="38100" dist="38100" dir="2700000" algn="tl">
                    <a:srgbClr val="DDDDDD"/>
                  </a:outerShdw>
                </a:effectLst>
                <a:uLnTx/>
                <a:uFillTx/>
                <a:latin typeface="Arial"/>
                <a:ea typeface="ＭＳ Ｐゴシック"/>
                <a:cs typeface="+mj-cs"/>
              </a:rPr>
              <a:t>archive</a:t>
            </a:r>
            <a:r>
              <a:rPr kumimoji="0" lang="it-IT" sz="2800" b="1" i="0" u="none" strike="noStrike" kern="0" cap="none" spc="0" normalizeH="0" baseline="0" noProof="0" dirty="0" smtClean="0">
                <a:ln>
                  <a:noFill/>
                </a:ln>
                <a:solidFill>
                  <a:srgbClr val="CC0000"/>
                </a:solidFill>
                <a:effectLst>
                  <a:outerShdw blurRad="38100" dist="38100" dir="2700000" algn="tl">
                    <a:srgbClr val="DDDDDD"/>
                  </a:outerShdw>
                </a:effectLst>
                <a:uLnTx/>
                <a:uFillTx/>
                <a:latin typeface="Arial"/>
                <a:ea typeface="ＭＳ Ｐゴシック"/>
                <a:cs typeface="+mj-cs"/>
              </a:rPr>
              <a:t>/</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ChangeAspect="1" noChangeArrowheads="1"/>
          </p:cNvSpPr>
          <p:nvPr>
            <p:ph type="title"/>
          </p:nvPr>
        </p:nvSpPr>
        <p:spPr>
          <a:xfrm>
            <a:off x="304800" y="228600"/>
            <a:ext cx="8534400" cy="838200"/>
          </a:xfrm>
        </p:spPr>
        <p:txBody>
          <a:bodyPr/>
          <a:lstStyle/>
          <a:p>
            <a:r>
              <a:rPr lang="it-IT" sz="3000" dirty="0" err="1" smtClean="0">
                <a:solidFill>
                  <a:srgbClr val="CC0000"/>
                </a:solidFill>
                <a:effectLst>
                  <a:outerShdw blurRad="38100" dist="38100" dir="2700000" algn="tl">
                    <a:srgbClr val="DDDDDD"/>
                  </a:outerShdw>
                </a:effectLst>
              </a:rPr>
              <a:t>Summary</a:t>
            </a:r>
            <a:endParaRPr lang="it-IT" sz="3000" dirty="0">
              <a:solidFill>
                <a:srgbClr val="CC0000"/>
              </a:solidFill>
              <a:effectLst>
                <a:outerShdw blurRad="38100" dist="38100" dir="2700000" algn="tl">
                  <a:srgbClr val="DDDDDD"/>
                </a:outerShdw>
              </a:effectLst>
            </a:endParaRPr>
          </a:p>
        </p:txBody>
      </p:sp>
      <p:sp>
        <p:nvSpPr>
          <p:cNvPr id="6" name="CasellaDiTesto 5"/>
          <p:cNvSpPr txBox="1"/>
          <p:nvPr/>
        </p:nvSpPr>
        <p:spPr>
          <a:xfrm>
            <a:off x="142844" y="1415907"/>
            <a:ext cx="8786874" cy="3453253"/>
          </a:xfrm>
          <a:prstGeom prst="rect">
            <a:avLst/>
          </a:prstGeom>
          <a:noFill/>
        </p:spPr>
        <p:txBody>
          <a:bodyPr wrap="square" rtlCol="0">
            <a:spAutoFit/>
          </a:bodyPr>
          <a:lstStyle/>
          <a:p>
            <a:pPr algn="l">
              <a:buFont typeface="Arial" pitchFamily="34" charset="0"/>
              <a:buChar char="•"/>
            </a:pPr>
            <a:r>
              <a:rPr lang="en-US" dirty="0" smtClean="0">
                <a:latin typeface="+mj-lt"/>
              </a:rPr>
              <a:t> </a:t>
            </a:r>
            <a:r>
              <a:rPr lang="en-US" b="1" dirty="0" smtClean="0">
                <a:latin typeface="+mj-lt"/>
              </a:rPr>
              <a:t>In Italy 2 National </a:t>
            </a:r>
            <a:r>
              <a:rPr lang="en-US" b="1" dirty="0" err="1" smtClean="0">
                <a:latin typeface="+mj-lt"/>
              </a:rPr>
              <a:t>accelerometric</a:t>
            </a:r>
            <a:r>
              <a:rPr lang="en-US" b="1" dirty="0" smtClean="0">
                <a:latin typeface="+mj-lt"/>
              </a:rPr>
              <a:t> networks coexist</a:t>
            </a:r>
            <a:r>
              <a:rPr lang="en-US" dirty="0" smtClean="0">
                <a:latin typeface="+mj-lt"/>
              </a:rPr>
              <a:t>: one managed by </a:t>
            </a:r>
            <a:r>
              <a:rPr lang="en-US" b="1" dirty="0" smtClean="0">
                <a:latin typeface="+mj-lt"/>
              </a:rPr>
              <a:t>DPC</a:t>
            </a:r>
            <a:r>
              <a:rPr lang="en-US" dirty="0" smtClean="0">
                <a:latin typeface="+mj-lt"/>
              </a:rPr>
              <a:t> since 1972 and the other by </a:t>
            </a:r>
            <a:r>
              <a:rPr lang="en-US" b="1" dirty="0" smtClean="0">
                <a:latin typeface="+mj-lt"/>
              </a:rPr>
              <a:t>INGV</a:t>
            </a:r>
            <a:r>
              <a:rPr lang="en-US" dirty="0" smtClean="0">
                <a:latin typeface="+mj-lt"/>
              </a:rPr>
              <a:t> since 2006</a:t>
            </a:r>
          </a:p>
          <a:p>
            <a:pPr algn="l">
              <a:buFont typeface="Arial" pitchFamily="34" charset="0"/>
              <a:buChar char="•"/>
            </a:pPr>
            <a:endParaRPr lang="en-US" dirty="0" smtClean="0">
              <a:latin typeface="+mj-lt"/>
            </a:endParaRPr>
          </a:p>
          <a:p>
            <a:pPr algn="l">
              <a:buFont typeface="Arial" pitchFamily="34" charset="0"/>
              <a:buChar char="•"/>
            </a:pPr>
            <a:r>
              <a:rPr lang="en-US" dirty="0" smtClean="0">
                <a:latin typeface="+mj-lt"/>
              </a:rPr>
              <a:t>The Italian SM database </a:t>
            </a:r>
            <a:r>
              <a:rPr lang="en-US" b="1" dirty="0" smtClean="0">
                <a:latin typeface="+mj-lt"/>
              </a:rPr>
              <a:t>ITACA</a:t>
            </a:r>
            <a:r>
              <a:rPr lang="en-US" dirty="0" smtClean="0">
                <a:latin typeface="+mj-lt"/>
              </a:rPr>
              <a:t> has been developed after an agreement between DPC and INGV: it contains mainly DPC SM data from</a:t>
            </a:r>
            <a:r>
              <a:rPr lang="en-US" b="1" dirty="0" smtClean="0">
                <a:latin typeface="+mj-lt"/>
              </a:rPr>
              <a:t> 1972 </a:t>
            </a:r>
            <a:r>
              <a:rPr lang="en-US" dirty="0" smtClean="0">
                <a:latin typeface="+mj-lt"/>
              </a:rPr>
              <a:t>to</a:t>
            </a:r>
            <a:r>
              <a:rPr lang="en-US" b="1" dirty="0" smtClean="0">
                <a:latin typeface="+mj-lt"/>
              </a:rPr>
              <a:t> April 2009</a:t>
            </a:r>
            <a:r>
              <a:rPr lang="en-US" dirty="0" smtClean="0">
                <a:latin typeface="+mj-lt"/>
              </a:rPr>
              <a:t>. Actually, it is </a:t>
            </a:r>
            <a:r>
              <a:rPr lang="en-US" b="1" dirty="0" smtClean="0">
                <a:latin typeface="+mj-lt"/>
              </a:rPr>
              <a:t>frozen</a:t>
            </a:r>
            <a:r>
              <a:rPr lang="en-US" dirty="0" smtClean="0">
                <a:latin typeface="+mj-lt"/>
              </a:rPr>
              <a:t>. Its future maintenance is not defined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ChangeAspect="1" noChangeArrowheads="1"/>
          </p:cNvSpPr>
          <p:nvPr>
            <p:ph type="title"/>
          </p:nvPr>
        </p:nvSpPr>
        <p:spPr>
          <a:xfrm>
            <a:off x="304800" y="228600"/>
            <a:ext cx="8534400" cy="838200"/>
          </a:xfrm>
        </p:spPr>
        <p:txBody>
          <a:bodyPr/>
          <a:lstStyle/>
          <a:p>
            <a:r>
              <a:rPr lang="it-IT" sz="3000" dirty="0" err="1" smtClean="0">
                <a:solidFill>
                  <a:srgbClr val="CC0000"/>
                </a:solidFill>
                <a:effectLst>
                  <a:outerShdw blurRad="38100" dist="38100" dir="2700000" algn="tl">
                    <a:srgbClr val="DDDDDD"/>
                  </a:outerShdw>
                </a:effectLst>
              </a:rPr>
              <a:t>Summary</a:t>
            </a:r>
            <a:endParaRPr lang="it-IT" sz="3000" dirty="0">
              <a:solidFill>
                <a:srgbClr val="CC0000"/>
              </a:solidFill>
              <a:effectLst>
                <a:outerShdw blurRad="38100" dist="38100" dir="2700000" algn="tl">
                  <a:srgbClr val="DDDDDD"/>
                </a:outerShdw>
              </a:effectLst>
            </a:endParaRPr>
          </a:p>
        </p:txBody>
      </p:sp>
      <p:sp>
        <p:nvSpPr>
          <p:cNvPr id="6" name="CasellaDiTesto 5"/>
          <p:cNvSpPr txBox="1"/>
          <p:nvPr/>
        </p:nvSpPr>
        <p:spPr>
          <a:xfrm>
            <a:off x="142844" y="785794"/>
            <a:ext cx="8786874" cy="4733604"/>
          </a:xfrm>
          <a:prstGeom prst="rect">
            <a:avLst/>
          </a:prstGeom>
          <a:noFill/>
        </p:spPr>
        <p:txBody>
          <a:bodyPr wrap="square" rtlCol="0">
            <a:spAutoFit/>
          </a:bodyPr>
          <a:lstStyle/>
          <a:p>
            <a:pPr algn="l"/>
            <a:r>
              <a:rPr lang="en-US" dirty="0" smtClean="0">
                <a:latin typeface="+mj-lt"/>
              </a:rPr>
              <a:t>The first release of a web portal for distributing </a:t>
            </a:r>
            <a:r>
              <a:rPr lang="en-US" b="1" dirty="0" smtClean="0">
                <a:latin typeface="+mj-lt"/>
              </a:rPr>
              <a:t>INGV SM</a:t>
            </a:r>
            <a:r>
              <a:rPr lang="en-US" dirty="0" smtClean="0">
                <a:latin typeface="+mj-lt"/>
              </a:rPr>
              <a:t> data has been published, after the 2012 Emilia seismic sequence. </a:t>
            </a:r>
          </a:p>
          <a:p>
            <a:pPr algn="l">
              <a:buFont typeface="Arial" pitchFamily="34" charset="0"/>
              <a:buChar char="•"/>
            </a:pPr>
            <a:r>
              <a:rPr lang="en-US" b="1" dirty="0" smtClean="0">
                <a:latin typeface="+mj-lt"/>
              </a:rPr>
              <a:t>ISMD</a:t>
            </a:r>
            <a:r>
              <a:rPr lang="en-US" dirty="0" smtClean="0">
                <a:latin typeface="+mj-lt"/>
              </a:rPr>
              <a:t>  is an archive, in quasi-real time, of raw waveforms:  SM data can be</a:t>
            </a:r>
            <a:r>
              <a:rPr lang="en-US" b="1" dirty="0" smtClean="0">
                <a:latin typeface="+mj-lt"/>
              </a:rPr>
              <a:t> downloaded</a:t>
            </a:r>
            <a:r>
              <a:rPr lang="en-US" dirty="0" smtClean="0">
                <a:latin typeface="+mj-lt"/>
              </a:rPr>
              <a:t> for the events of the Emilia seismic sequence with M &gt; 4 </a:t>
            </a:r>
          </a:p>
          <a:p>
            <a:pPr algn="l">
              <a:buFont typeface="Arial" pitchFamily="34" charset="0"/>
              <a:buChar char="•"/>
            </a:pPr>
            <a:r>
              <a:rPr lang="en-US" b="1" dirty="0" err="1" smtClean="0">
                <a:latin typeface="+mj-lt"/>
              </a:rPr>
              <a:t>Dyna</a:t>
            </a:r>
            <a:r>
              <a:rPr lang="en-US" b="1" dirty="0" smtClean="0">
                <a:latin typeface="+mj-lt"/>
              </a:rPr>
              <a:t>-archive is </a:t>
            </a:r>
            <a:r>
              <a:rPr lang="en-US" dirty="0" smtClean="0">
                <a:latin typeface="+mj-lt"/>
              </a:rPr>
              <a:t>the prototype of INGV SM database and exploits the accessibility of continuous SM data from EIDA: it contains INGV SM data from </a:t>
            </a:r>
            <a:r>
              <a:rPr lang="en-US" b="1" dirty="0" smtClean="0">
                <a:latin typeface="+mj-lt"/>
              </a:rPr>
              <a:t>2009</a:t>
            </a:r>
            <a:r>
              <a:rPr lang="en-US" dirty="0" smtClean="0">
                <a:latin typeface="+mj-lt"/>
              </a:rPr>
              <a:t> to </a:t>
            </a:r>
            <a:r>
              <a:rPr lang="en-US" b="1" dirty="0" smtClean="0">
                <a:latin typeface="+mj-lt"/>
              </a:rPr>
              <a:t>today</a:t>
            </a:r>
            <a:r>
              <a:rPr lang="en-US" dirty="0" smtClean="0">
                <a:latin typeface="+mj-lt"/>
              </a:rPr>
              <a:t>. </a:t>
            </a:r>
          </a:p>
          <a:p>
            <a:pPr algn="l"/>
            <a:r>
              <a:rPr lang="en-US" dirty="0" smtClean="0">
                <a:latin typeface="+mj-lt"/>
              </a:rPr>
              <a:t>The most relevant feature is the dynamic population. At the moment, the waveforms are not </a:t>
            </a:r>
            <a:r>
              <a:rPr lang="en-US" b="1" dirty="0" smtClean="0">
                <a:latin typeface="+mj-lt"/>
              </a:rPr>
              <a:t>downloadable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6699FF"/>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it-IT" sz="2400" b="0" i="0" u="none" strike="noStrike" cap="none" normalizeH="0" baseline="0">
            <a:ln>
              <a:noFill/>
            </a:ln>
            <a:solidFill>
              <a:srgbClr val="CC0000"/>
            </a:solidFill>
            <a:effectLst/>
            <a:latin typeface="Arial Narrow" charset="0"/>
            <a:ea typeface="ＭＳ Ｐゴシック" charset="0"/>
          </a:defRPr>
        </a:defPPr>
      </a:lstStyle>
    </a:spDef>
    <a:lnDef>
      <a:spPr bwMode="auto">
        <a:xfrm>
          <a:off x="0" y="0"/>
          <a:ext cx="1" cy="1"/>
        </a:xfrm>
        <a:custGeom>
          <a:avLst/>
          <a:gdLst/>
          <a:ahLst/>
          <a:cxnLst/>
          <a:rect l="0" t="0" r="0" b="0"/>
          <a:pathLst/>
        </a:custGeom>
        <a:noFill/>
        <a:ln w="28575" cap="flat" cmpd="sng" algn="ctr">
          <a:solidFill>
            <a:srgbClr val="6699FF"/>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it-IT" sz="2400" b="0" i="0" u="none" strike="noStrike" cap="none" normalizeH="0" baseline="0">
            <a:ln>
              <a:noFill/>
            </a:ln>
            <a:solidFill>
              <a:srgbClr val="CC0000"/>
            </a:solidFill>
            <a:effectLst/>
            <a:latin typeface="Arial Narrow" charset="0"/>
            <a:ea typeface="ＭＳ Ｐゴシック"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18991</TotalTime>
  <Words>367</Words>
  <Application>Microsoft Office PowerPoint</Application>
  <PresentationFormat>Presentazione su schermo (4:3)</PresentationFormat>
  <Paragraphs>37</Paragraphs>
  <Slides>7</Slides>
  <Notes>4</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Struttura predefinita</vt:lpstr>
      <vt:lpstr>ITALIAN STRONG MOTION DATA ARCHIVING AND DISTRIBUTION</vt:lpstr>
      <vt:lpstr>ITACA http://itaca.mi.ingv.it</vt:lpstr>
      <vt:lpstr>Recent developments</vt:lpstr>
      <vt:lpstr>NEW INGV SM web-portal</vt:lpstr>
      <vt:lpstr>New SM Database of INGV data</vt:lpstr>
      <vt:lpstr>Summary</vt:lpstr>
      <vt:lpstr>Summary</vt:lpstr>
    </vt:vector>
  </TitlesOfParts>
  <Company>siwa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simon</dc:creator>
  <cp:lastModifiedBy>INGV</cp:lastModifiedBy>
  <cp:revision>1184</cp:revision>
  <cp:lastPrinted>2012-07-11T16:36:18Z</cp:lastPrinted>
  <dcterms:created xsi:type="dcterms:W3CDTF">2003-06-16T09:31:13Z</dcterms:created>
  <dcterms:modified xsi:type="dcterms:W3CDTF">2012-09-25T11:11:00Z</dcterms:modified>
</cp:coreProperties>
</file>