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57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2012/9/25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ebqry@cwb.gov.tw" TargetMode="External"/><Relationship Id="rId2" Type="http://schemas.openxmlformats.org/officeDocument/2006/relationships/hyperlink" Target="http://gdms.cwb.gov.tw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gdt.ncree.org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th.sinica.edu.tw/~smdmc/hlsst/hlsst.htm" TargetMode="External"/><Relationship Id="rId3" Type="http://schemas.openxmlformats.org/officeDocument/2006/relationships/hyperlink" Target="http://www.earth.sinica.edu.tw/~smdmc/mtn/mtn.htm" TargetMode="External"/><Relationship Id="rId7" Type="http://schemas.openxmlformats.org/officeDocument/2006/relationships/hyperlink" Target="http://www.earth.sinica.edu.tw/~smdmc/llsst/llsst.htm" TargetMode="External"/><Relationship Id="rId12" Type="http://schemas.openxmlformats.org/officeDocument/2006/relationships/image" Target="../media/image15.jpeg"/><Relationship Id="rId2" Type="http://schemas.openxmlformats.org/officeDocument/2006/relationships/hyperlink" Target="http://www.earth.sinica.edu.tw/~smdmc/smart2/smart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arth.sinica.edu.tw/~smdmc/smart1/smart1.htm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www.earth.sinica.edu.tw/~smdmc/sma1/sma1.htm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www.earth.sinica.edu.tw/~smdmc/taipeibasin/taipeibasin.htm" TargetMode="External"/><Relationship Id="rId9" Type="http://schemas.openxmlformats.org/officeDocument/2006/relationships/hyperlink" Target="http://dmc.earth.sinica.edu.t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28215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 Motion Forum</a:t>
            </a:r>
            <a:r>
              <a:rPr lang="en-US" altLang="zh-TW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COSMOS</a:t>
            </a:r>
            <a:b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Sep. 25, 2012, 5:15-7:15pm</a:t>
            </a:r>
            <a:b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Room 1.08, Lisbon Congress Center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3123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altLang="zh-TW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Strong Motion Network in Taiwan</a:t>
            </a:r>
          </a:p>
          <a:p>
            <a:pPr algn="ctr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Kuo-Liang, </a:t>
            </a: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Wen</a:t>
            </a:r>
            <a:endParaRPr lang="en-US" altLang="zh-TW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Dept. of Earth Sciences</a:t>
            </a:r>
          </a:p>
          <a:p>
            <a:pPr algn="ctr">
              <a:buNone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National Central Univ., Taiwan</a:t>
            </a:r>
          </a:p>
          <a:p>
            <a:pPr algn="ctr"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/>
              <a:t>Taiwan Strong Motion Instrumentation Program</a:t>
            </a:r>
            <a:br>
              <a:rPr lang="en-US" altLang="zh-TW" sz="3200" b="1" dirty="0" smtClean="0"/>
            </a:br>
            <a:r>
              <a:rPr lang="en-US" altLang="zh-TW" sz="3200" b="1" dirty="0" smtClean="0"/>
              <a:t>(TSMIP)</a:t>
            </a:r>
            <a:endParaRPr lang="zh-TW" altLang="en-US" sz="3200" b="1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125" y="1132845"/>
            <a:ext cx="4571875" cy="57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0" y="1412777"/>
            <a:ext cx="4679950" cy="3456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Started from 1990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Installed and maintained by CWB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en-US" altLang="zh-TW" sz="2400" dirty="0" smtClean="0">
                <a:hlinkClick r:id="rId3"/>
              </a:rPr>
              <a:t>http://www.cwb.gov.tw</a:t>
            </a:r>
            <a:r>
              <a:rPr lang="en-US" altLang="zh-TW" sz="2400" dirty="0" smtClean="0"/>
              <a:t> </a:t>
            </a:r>
            <a:r>
              <a:rPr kumimoji="0" lang="en-US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Motion Station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More than 809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110 real-time stations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57 building arrays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16-bit and </a:t>
            </a:r>
            <a:r>
              <a:rPr kumimoji="0" lang="en-US" altLang="zh-TW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24-bit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WBdownho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412875"/>
            <a:ext cx="36671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13138"/>
            <a:ext cx="5148263" cy="3344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0" name="Rectangle 42"/>
          <p:cNvSpPr>
            <a:spLocks noChangeArrowheads="1"/>
          </p:cNvSpPr>
          <p:nvPr/>
        </p:nvSpPr>
        <p:spPr bwMode="auto">
          <a:xfrm>
            <a:off x="323528" y="245259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CWB High-quality </a:t>
            </a:r>
            <a:r>
              <a:rPr lang="en-US" altLang="zh-TW" sz="2800" b="1" dirty="0" err="1">
                <a:latin typeface="Times New Roman" pitchFamily="18" charset="0"/>
                <a:cs typeface="Times New Roman" pitchFamily="18" charset="0"/>
              </a:rPr>
              <a:t>Downhole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Earthquake</a:t>
            </a:r>
          </a:p>
          <a:p>
            <a:pPr algn="ctr"/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Monitoring Network </a:t>
            </a:r>
          </a:p>
        </p:txBody>
      </p:sp>
      <p:sp>
        <p:nvSpPr>
          <p:cNvPr id="39941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5435600" cy="2087562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Down to the depth of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m or bedrock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Surface and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downhole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strong motion seismograph, and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downhole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broadband seismograph</a:t>
            </a:r>
          </a:p>
          <a:p>
            <a:pPr eaLnBrk="1" hangingPunct="1"/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Improve the quality of seismograms and the accuracy of earthquake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/>
          </a:bodyPr>
          <a:lstStyle/>
          <a:p>
            <a:r>
              <a:rPr lang="en-US" altLang="zh-TW" sz="3000" b="1" dirty="0" smtClean="0"/>
              <a:t>Geophysical Database Management System (GDMS)</a:t>
            </a:r>
            <a:br>
              <a:rPr lang="en-US" altLang="zh-TW" sz="3000" b="1" dirty="0" smtClean="0"/>
            </a:br>
            <a:r>
              <a:rPr lang="en-US" altLang="zh-TW" sz="2800" dirty="0" smtClean="0">
                <a:hlinkClick r:id="rId2"/>
              </a:rPr>
              <a:t>http://gdms.cwb.gov.tw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60032" y="1268760"/>
            <a:ext cx="4104456" cy="4857403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GDMS provides CWB various seismic observation data available for principal research fellows of seismic study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But,  the register of GDMS is only for Taiwan user now</a:t>
            </a:r>
          </a:p>
          <a:p>
            <a:r>
              <a:rPr lang="en-US" altLang="zh-TW" sz="2000" dirty="0" smtClean="0"/>
              <a:t>Anonymous users can download the data of real-time stations only for recent felt earthquakes and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disastrous earthquakes</a:t>
            </a:r>
          </a:p>
          <a:p>
            <a:r>
              <a:rPr lang="en-US" altLang="zh-TW" sz="2000" dirty="0" smtClean="0">
                <a:hlinkClick r:id="rId3" tooltip="Thank you for emailing the Central Weather Bureau, we will reply you as soon as possible."/>
              </a:rPr>
              <a:t>webqry@cwb.gov.tw</a:t>
            </a:r>
            <a:endParaRPr lang="zh-TW" altLang="en-US" sz="2000" dirty="0" smtClean="0"/>
          </a:p>
          <a:p>
            <a:endParaRPr lang="en-US" altLang="zh-TW" sz="20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484591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918326"/>
            <a:ext cx="3312368" cy="193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/>
          <p:nvPr/>
        </p:nvGrpSpPr>
        <p:grpSpPr>
          <a:xfrm>
            <a:off x="3923928" y="3356992"/>
            <a:ext cx="1368152" cy="1080120"/>
            <a:chOff x="3923928" y="3356992"/>
            <a:chExt cx="1368152" cy="1080120"/>
          </a:xfrm>
        </p:grpSpPr>
        <p:sp>
          <p:nvSpPr>
            <p:cNvPr id="6" name="矩形 5"/>
            <p:cNvSpPr/>
            <p:nvPr/>
          </p:nvSpPr>
          <p:spPr>
            <a:xfrm>
              <a:off x="3923928" y="3744000"/>
              <a:ext cx="648072" cy="288032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接點 7"/>
            <p:cNvCxnSpPr/>
            <p:nvPr/>
          </p:nvCxnSpPr>
          <p:spPr>
            <a:xfrm flipV="1">
              <a:off x="4572000" y="3356992"/>
              <a:ext cx="720080" cy="360040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>
              <a:off x="4572000" y="4005064"/>
              <a:ext cx="720080" cy="43204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Engineering Geological Database for TSMIP </a:t>
            </a:r>
            <a:r>
              <a:rPr lang="en-US" altLang="zh-TW" sz="3200" b="1" dirty="0" smtClean="0"/>
              <a:t>(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EGDT</a:t>
            </a:r>
            <a:r>
              <a:rPr lang="en-US" altLang="zh-TW" sz="3200" b="1" dirty="0" smtClean="0"/>
              <a:t>, </a:t>
            </a:r>
            <a:r>
              <a:rPr lang="en-US" altLang="zh-TW" sz="3200" b="1" dirty="0" smtClean="0">
                <a:hlinkClick r:id="rId2"/>
              </a:rPr>
              <a:t>http://egdt.ncree.org.tw</a:t>
            </a:r>
            <a:r>
              <a:rPr lang="en-US" altLang="zh-TW" sz="3200" b="1" dirty="0" smtClean="0"/>
              <a:t> )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352928" cy="18002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This project was established by CWB and NCREE since 2000 to collect and provide the subsurface data of TSMIP stations</a:t>
            </a:r>
          </a:p>
          <a:p>
            <a:r>
              <a:rPr lang="en-US" altLang="zh-TW" sz="2400" dirty="0" smtClean="0"/>
              <a:t>Site investigations at 447 station sites were completed with depth of at least 35 m</a:t>
            </a:r>
            <a:endParaRPr lang="zh-TW" altLang="en-US" sz="2400" dirty="0"/>
          </a:p>
        </p:txBody>
      </p:sp>
      <p:pic>
        <p:nvPicPr>
          <p:cNvPr id="4" name="Picture 6" descr="全國強震測站場址工程地址資料庫-1713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4915187" cy="2975692"/>
          </a:xfrm>
          <a:prstGeom prst="rect">
            <a:avLst/>
          </a:prstGeom>
          <a:noFill/>
        </p:spPr>
      </p:pic>
      <p:pic>
        <p:nvPicPr>
          <p:cNvPr id="5" name="Picture 7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80112" y="2595090"/>
            <a:ext cx="3240360" cy="426291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88641"/>
            <a:ext cx="8373616" cy="266429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general information (the photo of the seismograph, the plan section and the cross section of the surrounding environment), the soil profile,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SPT-N value</a:t>
            </a:r>
            <a:r>
              <a:rPr lang="en-US" altLang="zh-TW" sz="2000" dirty="0" smtClean="0"/>
              <a:t>,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shear wave velocity</a:t>
            </a:r>
            <a:r>
              <a:rPr lang="en-US" altLang="zh-TW" sz="2000" dirty="0" smtClean="0"/>
              <a:t>, and the </a:t>
            </a:r>
            <a:r>
              <a:rPr lang="en-US" altLang="zh-TW" sz="2000" dirty="0" smtClean="0">
                <a:solidFill>
                  <a:srgbClr val="FF0000"/>
                </a:solidFill>
              </a:rPr>
              <a:t>primary wave velocity </a:t>
            </a:r>
            <a:r>
              <a:rPr lang="en-US" altLang="zh-TW" sz="2000" dirty="0" smtClean="0"/>
              <a:t>of the stratum are all available on EGDT website</a:t>
            </a:r>
          </a:p>
          <a:p>
            <a:r>
              <a:rPr lang="en-US" altLang="zh-TW" sz="2000" dirty="0" smtClean="0">
                <a:solidFill>
                  <a:srgbClr val="FF0000"/>
                </a:solidFill>
              </a:rPr>
              <a:t>All the data is open to refer, and the complete digital data can be provided by submitting a requirement</a:t>
            </a:r>
          </a:p>
          <a:p>
            <a:r>
              <a:rPr lang="en-US" altLang="zh-TW" sz="2000" dirty="0" smtClean="0"/>
              <a:t>Based on the database, the V</a:t>
            </a:r>
            <a:r>
              <a:rPr lang="en-US" altLang="zh-TW" sz="2000" baseline="-25000" dirty="0" smtClean="0"/>
              <a:t>S</a:t>
            </a:r>
            <a:r>
              <a:rPr lang="en-US" altLang="zh-TW" sz="2000" dirty="0" smtClean="0"/>
              <a:t>30, site classification, and other site-related researches  have been done (</a:t>
            </a:r>
            <a:r>
              <a:rPr lang="en-US" altLang="zh-TW" sz="2000" dirty="0" err="1" smtClean="0"/>
              <a:t>Kuo</a:t>
            </a:r>
            <a:r>
              <a:rPr lang="en-US" altLang="zh-TW" sz="2000" dirty="0" smtClean="0"/>
              <a:t> et al., 2011 and 2012)</a:t>
            </a:r>
            <a:endParaRPr lang="zh-TW" altLang="en-US" sz="2000" dirty="0"/>
          </a:p>
        </p:txBody>
      </p:sp>
      <p:pic>
        <p:nvPicPr>
          <p:cNvPr id="4" name="Picture 4" descr="TSMIP_site_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763278"/>
            <a:ext cx="3059832" cy="409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2699792" cy="163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2681312" cy="173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941168"/>
            <a:ext cx="2880320" cy="167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068960"/>
            <a:ext cx="3024336" cy="148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3200" b="1" dirty="0" smtClean="0"/>
              <a:t>Strong Motion Networks operated by Institute of Earth Sciences, Academia </a:t>
            </a:r>
            <a:r>
              <a:rPr lang="en-US" altLang="zh-TW" sz="3200" b="1" dirty="0" err="1" smtClean="0"/>
              <a:t>Sinica</a:t>
            </a:r>
            <a:r>
              <a:rPr lang="en-US" altLang="zh-TW" sz="3200" b="1" dirty="0" smtClean="0"/>
              <a:t> 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4752528" cy="51125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2600" b="1" dirty="0" smtClean="0"/>
              <a:t>Operating Networks</a:t>
            </a:r>
            <a:endParaRPr lang="en-US" altLang="zh-TW" sz="2600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sz="2200" dirty="0" smtClean="0">
                <a:hlinkClick r:id="rId2"/>
              </a:rPr>
              <a:t>Strong Motion Array in Taiwan, phase II (SMART2)</a:t>
            </a:r>
            <a:endParaRPr lang="en-US" altLang="zh-TW" sz="2200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sz="2200" dirty="0" smtClean="0">
                <a:hlinkClick r:id="rId3"/>
              </a:rPr>
              <a:t>Seismic Array in the Taiwan Mountain Area (MTN)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200" dirty="0" smtClean="0">
                <a:hlinkClick r:id="rId4"/>
              </a:rPr>
              <a:t>Strong Motion </a:t>
            </a:r>
            <a:r>
              <a:rPr lang="en-US" altLang="zh-TW" sz="2200" dirty="0" err="1" smtClean="0">
                <a:hlinkClick r:id="rId4"/>
              </a:rPr>
              <a:t>Downhole</a:t>
            </a:r>
            <a:r>
              <a:rPr lang="en-US" altLang="zh-TW" sz="2200" dirty="0" smtClean="0">
                <a:hlinkClick r:id="rId4"/>
              </a:rPr>
              <a:t> Array in the Taipei Basin</a:t>
            </a:r>
            <a:r>
              <a:rPr lang="en-US" altLang="zh-TW" sz="2200" dirty="0" smtClean="0"/>
              <a:t>  </a:t>
            </a:r>
          </a:p>
          <a:p>
            <a:pPr>
              <a:buNone/>
            </a:pPr>
            <a:endParaRPr lang="en-US" altLang="zh-TW" sz="2000" dirty="0" smtClean="0"/>
          </a:p>
          <a:p>
            <a:pPr>
              <a:buFont typeface="Wingdings" pitchFamily="2" charset="2"/>
              <a:buChar char="n"/>
            </a:pPr>
            <a:r>
              <a:rPr lang="en-US" altLang="zh-TW" sz="2600" b="1" dirty="0" smtClean="0"/>
              <a:t>Closed Networks</a:t>
            </a:r>
          </a:p>
          <a:p>
            <a:pPr>
              <a:buFont typeface="Wingdings" pitchFamily="2" charset="2"/>
              <a:buChar char="Ø"/>
            </a:pPr>
            <a:r>
              <a:rPr lang="en-US" altLang="zh-TW" sz="2200" dirty="0" smtClean="0">
                <a:hlinkClick r:id="rId5"/>
              </a:rPr>
              <a:t>Strong Motion </a:t>
            </a:r>
            <a:r>
              <a:rPr lang="en-US" altLang="zh-TW" sz="2200" dirty="0" err="1" smtClean="0">
                <a:hlinkClick r:id="rId5"/>
              </a:rPr>
              <a:t>Accelerographic</a:t>
            </a:r>
            <a:r>
              <a:rPr lang="en-US" altLang="zh-TW" sz="2200" dirty="0" smtClean="0">
                <a:hlinkClick r:id="rId5"/>
              </a:rPr>
              <a:t> Network (SMA)</a:t>
            </a:r>
            <a:endParaRPr lang="en-US" altLang="zh-TW" sz="2200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sz="2200" dirty="0" smtClean="0">
                <a:hlinkClick r:id="rId6"/>
              </a:rPr>
              <a:t>Strong Motion Array in Taiwan, phase I (SMART1)</a:t>
            </a:r>
            <a:endParaRPr lang="en-US" altLang="zh-TW" sz="2200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sz="2200" dirty="0" err="1" smtClean="0">
                <a:hlinkClick r:id="rId7"/>
              </a:rPr>
              <a:t>Lotung</a:t>
            </a:r>
            <a:r>
              <a:rPr lang="en-US" altLang="zh-TW" sz="2200" dirty="0" smtClean="0">
                <a:hlinkClick r:id="rId7"/>
              </a:rPr>
              <a:t> Large Scale Seismic Test (LLSST)</a:t>
            </a:r>
            <a:endParaRPr lang="en-US" altLang="zh-TW" sz="2200" dirty="0" smtClean="0"/>
          </a:p>
          <a:p>
            <a:pPr>
              <a:buFont typeface="Wingdings" pitchFamily="2" charset="2"/>
              <a:buChar char="Ø"/>
            </a:pPr>
            <a:r>
              <a:rPr lang="en-US" altLang="zh-TW" sz="2200" dirty="0" err="1" smtClean="0">
                <a:hlinkClick r:id="rId8"/>
              </a:rPr>
              <a:t>Hualien</a:t>
            </a:r>
            <a:r>
              <a:rPr lang="en-US" altLang="zh-TW" sz="2200" dirty="0" smtClean="0">
                <a:hlinkClick r:id="rId8"/>
              </a:rPr>
              <a:t> Large Scale Seismic Test</a:t>
            </a:r>
            <a:r>
              <a:rPr lang="en-US" altLang="zh-TW" sz="2200" dirty="0" smtClean="0"/>
              <a:t> (</a:t>
            </a:r>
            <a:r>
              <a:rPr lang="en-US" altLang="zh-TW" sz="2200" dirty="0" smtClean="0">
                <a:hlinkClick r:id="rId8"/>
              </a:rPr>
              <a:t>HLSST)</a:t>
            </a:r>
            <a:endParaRPr lang="en-US" altLang="zh-TW" sz="2200" dirty="0" smtClean="0"/>
          </a:p>
          <a:p>
            <a:pPr>
              <a:buFont typeface="Wingdings" pitchFamily="2" charset="2"/>
              <a:buChar char="Ø"/>
            </a:pPr>
            <a:endParaRPr lang="en-US" altLang="zh-TW" sz="2200" dirty="0" smtClean="0"/>
          </a:p>
          <a:p>
            <a:pPr>
              <a:buFont typeface="Wingdings" pitchFamily="2" charset="2"/>
              <a:buChar char="n"/>
            </a:pPr>
            <a:r>
              <a:rPr lang="en-US" altLang="zh-TW" sz="2600" b="1" dirty="0" smtClean="0"/>
              <a:t>Data Management Center: </a:t>
            </a:r>
            <a:r>
              <a:rPr lang="en-US" altLang="zh-TW" sz="2600" b="1" dirty="0" smtClean="0">
                <a:hlinkClick r:id="rId9"/>
              </a:rPr>
              <a:t>http://dmc.earth.sinica.edu.tw/</a:t>
            </a:r>
            <a:endParaRPr lang="en-US" altLang="zh-TW" sz="2600" b="1" dirty="0" smtClean="0"/>
          </a:p>
          <a:p>
            <a:pPr>
              <a:buFont typeface="Wingdings" pitchFamily="2" charset="2"/>
              <a:buChar char="Ø"/>
            </a:pPr>
            <a:endParaRPr lang="en-US" altLang="zh-TW" sz="2200" dirty="0" smtClean="0"/>
          </a:p>
          <a:p>
            <a:pPr>
              <a:buFont typeface="Wingdings" pitchFamily="2" charset="2"/>
              <a:buChar char="Ø"/>
            </a:pPr>
            <a:endParaRPr lang="en-US" altLang="zh-TW" sz="2200" dirty="0" smtClean="0"/>
          </a:p>
          <a:p>
            <a:endParaRPr lang="zh-TW" altLang="en-US" sz="2000" dirty="0"/>
          </a:p>
        </p:txBody>
      </p:sp>
      <p:pic>
        <p:nvPicPr>
          <p:cNvPr id="1026" name="Picture 2" descr="C:\Users\cmin\Desktop\smart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1124744"/>
            <a:ext cx="2480812" cy="1738640"/>
          </a:xfrm>
          <a:prstGeom prst="rect">
            <a:avLst/>
          </a:prstGeom>
          <a:noFill/>
        </p:spPr>
      </p:pic>
      <p:pic>
        <p:nvPicPr>
          <p:cNvPr id="1027" name="Picture 3" descr="C:\Users\cmin\Desktop\tpmadhayya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986192"/>
            <a:ext cx="2766128" cy="1871808"/>
          </a:xfrm>
          <a:prstGeom prst="rect">
            <a:avLst/>
          </a:prstGeom>
          <a:noFill/>
        </p:spPr>
      </p:pic>
      <p:pic>
        <p:nvPicPr>
          <p:cNvPr id="1028" name="Picture 4" descr="C:\Users\cmin\Desktop\2011MT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5" y="2924944"/>
            <a:ext cx="2232247" cy="195360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5225019" y="29249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MTN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4932040" y="515719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TPE_DH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283</Words>
  <Application>Microsoft Office PowerPoint</Application>
  <PresentationFormat>如螢幕大小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Strong Motion Forum  COSMOS  Sep. 25, 2012, 5:15-7:15pm Room 1.08, Lisbon Congress Center</vt:lpstr>
      <vt:lpstr>Taiwan Strong Motion Instrumentation Program (TSMIP)</vt:lpstr>
      <vt:lpstr>投影片 3</vt:lpstr>
      <vt:lpstr>Geophysical Database Management System (GDMS) http://gdms.cwb.gov.tw</vt:lpstr>
      <vt:lpstr>Engineering Geological Database for TSMIP (EGDT, http://egdt.ncree.org.tw )</vt:lpstr>
      <vt:lpstr>投影片 6</vt:lpstr>
      <vt:lpstr>Strong Motion Networks operated by Institute of Earth Sciences, Academia Sinica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TSMIP of CWB</dc:title>
  <dc:creator>cmin</dc:creator>
  <cp:lastModifiedBy>user</cp:lastModifiedBy>
  <cp:revision>23</cp:revision>
  <dcterms:created xsi:type="dcterms:W3CDTF">2012-09-21T08:31:05Z</dcterms:created>
  <dcterms:modified xsi:type="dcterms:W3CDTF">2012-09-24T22:34:11Z</dcterms:modified>
</cp:coreProperties>
</file>